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Shrikhand" charset="1" panose="02000000000000000000"/>
      <p:regular r:id="rId18"/>
    </p:embeddedFont>
    <p:embeddedFont>
      <p:font typeface="Poppins Semi-Bold" charset="1" panose="00000700000000000000"/>
      <p:regular r:id="rId19"/>
    </p:embeddedFont>
    <p:embeddedFont>
      <p:font typeface="Poppins Bold" charset="1" panose="00000800000000000000"/>
      <p:regular r:id="rId20"/>
    </p:embeddedFont>
    <p:embeddedFont>
      <p:font typeface="Poppins" charset="1" panose="00000500000000000000"/>
      <p:regular r:id="rId21"/>
    </p:embeddedFont>
    <p:embeddedFont>
      <p:font typeface="Poppins Italics"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jpeg" Type="http://schemas.openxmlformats.org/officeDocument/2006/relationships/image"/><Relationship Id="rId4" Target="../media/image8.jpe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25568" y="5194325"/>
            <a:ext cx="214930" cy="216486"/>
            <a:chOff x="0" y="0"/>
            <a:chExt cx="286574" cy="288648"/>
          </a:xfrm>
        </p:grpSpPr>
        <p:grpSp>
          <p:nvGrpSpPr>
            <p:cNvPr name="Group 3" id="3"/>
            <p:cNvGrpSpPr/>
            <p:nvPr/>
          </p:nvGrpSpPr>
          <p:grpSpPr>
            <a:xfrm rot="0">
              <a:off x="0" y="0"/>
              <a:ext cx="112358" cy="112358"/>
              <a:chOff x="0" y="0"/>
              <a:chExt cx="67656" cy="67656"/>
            </a:xfrm>
          </p:grpSpPr>
          <p:sp>
            <p:nvSpPr>
              <p:cNvPr name="Freeform 4" id="4"/>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5" id="5"/>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6" id="6"/>
            <p:cNvGrpSpPr/>
            <p:nvPr/>
          </p:nvGrpSpPr>
          <p:grpSpPr>
            <a:xfrm rot="0">
              <a:off x="0" y="176290"/>
              <a:ext cx="112358" cy="112358"/>
              <a:chOff x="0" y="0"/>
              <a:chExt cx="67656" cy="67656"/>
            </a:xfrm>
          </p:grpSpPr>
          <p:sp>
            <p:nvSpPr>
              <p:cNvPr name="Freeform 7" id="7"/>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8" id="8"/>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9" id="9"/>
            <p:cNvGrpSpPr/>
            <p:nvPr/>
          </p:nvGrpSpPr>
          <p:grpSpPr>
            <a:xfrm rot="0">
              <a:off x="174216" y="0"/>
              <a:ext cx="112358" cy="112358"/>
              <a:chOff x="0" y="0"/>
              <a:chExt cx="67656" cy="67656"/>
            </a:xfrm>
          </p:grpSpPr>
          <p:sp>
            <p:nvSpPr>
              <p:cNvPr name="Freeform 10" id="10"/>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1" id="11"/>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nvGrpSpPr>
            <p:cNvPr name="Group 12" id="12"/>
            <p:cNvGrpSpPr/>
            <p:nvPr/>
          </p:nvGrpSpPr>
          <p:grpSpPr>
            <a:xfrm rot="0">
              <a:off x="174216" y="176290"/>
              <a:ext cx="112358" cy="112358"/>
              <a:chOff x="0" y="0"/>
              <a:chExt cx="67656" cy="67656"/>
            </a:xfrm>
          </p:grpSpPr>
          <p:sp>
            <p:nvSpPr>
              <p:cNvPr name="Freeform 13" id="13"/>
              <p:cNvSpPr/>
              <p:nvPr/>
            </p:nvSpPr>
            <p:spPr>
              <a:xfrm flipH="false" flipV="false" rot="0">
                <a:off x="0" y="0"/>
                <a:ext cx="67656" cy="67656"/>
              </a:xfrm>
              <a:custGeom>
                <a:avLst/>
                <a:gdLst/>
                <a:ahLst/>
                <a:cxnLst/>
                <a:rect r="r" b="b" t="t" l="l"/>
                <a:pathLst>
                  <a:path h="67656" w="67656">
                    <a:moveTo>
                      <a:pt x="33828" y="0"/>
                    </a:moveTo>
                    <a:lnTo>
                      <a:pt x="33828" y="0"/>
                    </a:lnTo>
                    <a:cubicBezTo>
                      <a:pt x="42800" y="0"/>
                      <a:pt x="51404" y="3564"/>
                      <a:pt x="57748" y="9908"/>
                    </a:cubicBezTo>
                    <a:cubicBezTo>
                      <a:pt x="64092" y="16252"/>
                      <a:pt x="67656" y="24856"/>
                      <a:pt x="67656" y="33828"/>
                    </a:cubicBezTo>
                    <a:lnTo>
                      <a:pt x="67656" y="33828"/>
                    </a:lnTo>
                    <a:cubicBezTo>
                      <a:pt x="67656" y="42800"/>
                      <a:pt x="64092" y="51404"/>
                      <a:pt x="57748" y="57748"/>
                    </a:cubicBezTo>
                    <a:cubicBezTo>
                      <a:pt x="51404" y="64092"/>
                      <a:pt x="42800" y="67656"/>
                      <a:pt x="33828" y="67656"/>
                    </a:cubicBezTo>
                    <a:lnTo>
                      <a:pt x="33828" y="67656"/>
                    </a:lnTo>
                    <a:cubicBezTo>
                      <a:pt x="24856" y="67656"/>
                      <a:pt x="16252" y="64092"/>
                      <a:pt x="9908" y="57748"/>
                    </a:cubicBezTo>
                    <a:cubicBezTo>
                      <a:pt x="3564" y="51404"/>
                      <a:pt x="0" y="42800"/>
                      <a:pt x="0" y="33828"/>
                    </a:cubicBezTo>
                    <a:lnTo>
                      <a:pt x="0" y="33828"/>
                    </a:lnTo>
                    <a:cubicBezTo>
                      <a:pt x="0" y="24856"/>
                      <a:pt x="3564" y="16252"/>
                      <a:pt x="9908" y="9908"/>
                    </a:cubicBezTo>
                    <a:cubicBezTo>
                      <a:pt x="16252" y="3564"/>
                      <a:pt x="24856" y="0"/>
                      <a:pt x="33828" y="0"/>
                    </a:cubicBezTo>
                    <a:close/>
                  </a:path>
                </a:pathLst>
              </a:custGeom>
              <a:solidFill>
                <a:srgbClr val="071C2B"/>
              </a:solidFill>
            </p:spPr>
          </p:sp>
          <p:sp>
            <p:nvSpPr>
              <p:cNvPr name="TextBox 14" id="14"/>
              <p:cNvSpPr txBox="true"/>
              <p:nvPr/>
            </p:nvSpPr>
            <p:spPr>
              <a:xfrm>
                <a:off x="0" y="-104775"/>
                <a:ext cx="67656" cy="172431"/>
              </a:xfrm>
              <a:prstGeom prst="rect">
                <a:avLst/>
              </a:prstGeom>
            </p:spPr>
            <p:txBody>
              <a:bodyPr anchor="ctr" rtlCol="false" tIns="29283" lIns="29283" bIns="29283" rIns="29283"/>
              <a:lstStyle/>
              <a:p>
                <a:pPr algn="ctr">
                  <a:lnSpc>
                    <a:spcPts val="3401"/>
                  </a:lnSpc>
                </a:pPr>
              </a:p>
            </p:txBody>
          </p:sp>
        </p:grpSp>
      </p:grpSp>
      <p:grpSp>
        <p:nvGrpSpPr>
          <p:cNvPr name="Group 15" id="15"/>
          <p:cNvGrpSpPr/>
          <p:nvPr/>
        </p:nvGrpSpPr>
        <p:grpSpPr>
          <a:xfrm rot="0">
            <a:off x="6474395" y="-6108940"/>
            <a:ext cx="12415207" cy="12777583"/>
            <a:chOff x="0" y="0"/>
            <a:chExt cx="16553609" cy="17036777"/>
          </a:xfrm>
        </p:grpSpPr>
        <p:grpSp>
          <p:nvGrpSpPr>
            <p:cNvPr name="Group 16" id="16"/>
            <p:cNvGrpSpPr/>
            <p:nvPr/>
          </p:nvGrpSpPr>
          <p:grpSpPr>
            <a:xfrm rot="0">
              <a:off x="0" y="0"/>
              <a:ext cx="16553609" cy="165536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a:ln w="12700">
                <a:solidFill>
                  <a:srgbClr val="000000"/>
                </a:solidFill>
              </a:ln>
            </p:spPr>
          </p:sp>
        </p:grpSp>
        <p:grpSp>
          <p:nvGrpSpPr>
            <p:cNvPr name="Group 18" id="18"/>
            <p:cNvGrpSpPr/>
            <p:nvPr/>
          </p:nvGrpSpPr>
          <p:grpSpPr>
            <a:xfrm rot="0">
              <a:off x="0" y="0"/>
              <a:ext cx="16553609" cy="1655360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13000"/>
                </a:blip>
                <a:stretch>
                  <a:fillRect l="-16666" t="0" r="-16666" b="0"/>
                </a:stretch>
              </a:blipFill>
            </p:spPr>
          </p:sp>
        </p:grpSp>
        <p:grpSp>
          <p:nvGrpSpPr>
            <p:cNvPr name="Group 20" id="20"/>
            <p:cNvGrpSpPr/>
            <p:nvPr/>
          </p:nvGrpSpPr>
          <p:grpSpPr>
            <a:xfrm rot="0">
              <a:off x="12501904" y="16070442"/>
              <a:ext cx="966335" cy="96633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grpSp>
        <p:nvGrpSpPr>
          <p:cNvPr name="Group 23" id="23"/>
          <p:cNvGrpSpPr/>
          <p:nvPr/>
        </p:nvGrpSpPr>
        <p:grpSpPr>
          <a:xfrm rot="0">
            <a:off x="413183" y="9121463"/>
            <a:ext cx="136837" cy="13683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5" id="25"/>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6" id="26"/>
          <p:cNvGrpSpPr/>
          <p:nvPr/>
        </p:nvGrpSpPr>
        <p:grpSpPr>
          <a:xfrm rot="0">
            <a:off x="413183" y="8824880"/>
            <a:ext cx="136837" cy="13683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28" id="28"/>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29" id="29"/>
          <p:cNvGrpSpPr/>
          <p:nvPr/>
        </p:nvGrpSpPr>
        <p:grpSpPr>
          <a:xfrm rot="0">
            <a:off x="413183" y="8528298"/>
            <a:ext cx="136837" cy="13683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31" id="31"/>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TextBox 32" id="32"/>
          <p:cNvSpPr txBox="true"/>
          <p:nvPr/>
        </p:nvSpPr>
        <p:spPr>
          <a:xfrm rot="0">
            <a:off x="1425568" y="5537835"/>
            <a:ext cx="11732691" cy="1935484"/>
          </a:xfrm>
          <a:prstGeom prst="rect">
            <a:avLst/>
          </a:prstGeom>
        </p:spPr>
        <p:txBody>
          <a:bodyPr anchor="t" rtlCol="false" tIns="0" lIns="0" bIns="0" rIns="0">
            <a:spAutoFit/>
          </a:bodyPr>
          <a:lstStyle/>
          <a:p>
            <a:pPr algn="l">
              <a:lnSpc>
                <a:spcPts val="7560"/>
              </a:lnSpc>
            </a:pPr>
            <a:r>
              <a:rPr lang="en-US" sz="7000">
                <a:solidFill>
                  <a:srgbClr val="060606"/>
                </a:solidFill>
                <a:latin typeface="Shrikhand"/>
                <a:ea typeface="Shrikhand"/>
                <a:cs typeface="Shrikhand"/>
                <a:sym typeface="Shrikhand"/>
              </a:rPr>
              <a:t>Verbwire : Blockchain Risk Management</a:t>
            </a:r>
          </a:p>
        </p:txBody>
      </p:sp>
      <p:sp>
        <p:nvSpPr>
          <p:cNvPr name="Freeform 33" id="33"/>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34" id="34"/>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
        <p:nvSpPr>
          <p:cNvPr name="Freeform 35" id="35"/>
          <p:cNvSpPr/>
          <p:nvPr/>
        </p:nvSpPr>
        <p:spPr>
          <a:xfrm flipH="false" flipV="false" rot="0">
            <a:off x="4775701" y="2376862"/>
            <a:ext cx="6747521" cy="2094173"/>
          </a:xfrm>
          <a:custGeom>
            <a:avLst/>
            <a:gdLst/>
            <a:ahLst/>
            <a:cxnLst/>
            <a:rect r="r" b="b" t="t" l="l"/>
            <a:pathLst>
              <a:path h="2094173" w="6747521">
                <a:moveTo>
                  <a:pt x="0" y="0"/>
                </a:moveTo>
                <a:lnTo>
                  <a:pt x="6747521" y="0"/>
                </a:lnTo>
                <a:lnTo>
                  <a:pt x="6747521" y="2094173"/>
                </a:lnTo>
                <a:lnTo>
                  <a:pt x="0" y="2094173"/>
                </a:lnTo>
                <a:lnTo>
                  <a:pt x="0" y="0"/>
                </a:lnTo>
                <a:close/>
              </a:path>
            </a:pathLst>
          </a:custGeom>
          <a:blipFill>
            <a:blip r:embed="rId5"/>
            <a:stretch>
              <a:fillRect l="0" t="0" r="0" b="-19844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0440"/>
        </a:solidFill>
      </p:bgPr>
    </p:bg>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Freeform 11" id="11"/>
          <p:cNvSpPr/>
          <p:nvPr/>
        </p:nvSpPr>
        <p:spPr>
          <a:xfrm flipH="false" flipV="false" rot="0">
            <a:off x="6435992" y="6910654"/>
            <a:ext cx="11301259" cy="3235288"/>
          </a:xfrm>
          <a:custGeom>
            <a:avLst/>
            <a:gdLst/>
            <a:ahLst/>
            <a:cxnLst/>
            <a:rect r="r" b="b" t="t" l="l"/>
            <a:pathLst>
              <a:path h="3235288" w="11301259">
                <a:moveTo>
                  <a:pt x="0" y="0"/>
                </a:moveTo>
                <a:lnTo>
                  <a:pt x="11301259" y="0"/>
                </a:lnTo>
                <a:lnTo>
                  <a:pt x="11301259" y="3235288"/>
                </a:lnTo>
                <a:lnTo>
                  <a:pt x="0" y="3235288"/>
                </a:lnTo>
                <a:lnTo>
                  <a:pt x="0" y="0"/>
                </a:lnTo>
                <a:close/>
              </a:path>
            </a:pathLst>
          </a:custGeom>
          <a:blipFill>
            <a:blip r:embed="rId2"/>
            <a:stretch>
              <a:fillRect l="0" t="-24621" r="0" b="-60077"/>
            </a:stretch>
          </a:blipFill>
        </p:spPr>
      </p:sp>
      <p:sp>
        <p:nvSpPr>
          <p:cNvPr name="Freeform 12" id="12"/>
          <p:cNvSpPr/>
          <p:nvPr/>
        </p:nvSpPr>
        <p:spPr>
          <a:xfrm flipH="false" flipV="false" rot="0">
            <a:off x="550020" y="1411059"/>
            <a:ext cx="8561006" cy="5306409"/>
          </a:xfrm>
          <a:custGeom>
            <a:avLst/>
            <a:gdLst/>
            <a:ahLst/>
            <a:cxnLst/>
            <a:rect r="r" b="b" t="t" l="l"/>
            <a:pathLst>
              <a:path h="5306409" w="8561006">
                <a:moveTo>
                  <a:pt x="0" y="0"/>
                </a:moveTo>
                <a:lnTo>
                  <a:pt x="8561007" y="0"/>
                </a:lnTo>
                <a:lnTo>
                  <a:pt x="8561007" y="5306409"/>
                </a:lnTo>
                <a:lnTo>
                  <a:pt x="0" y="5306409"/>
                </a:lnTo>
                <a:lnTo>
                  <a:pt x="0" y="0"/>
                </a:lnTo>
                <a:close/>
              </a:path>
            </a:pathLst>
          </a:custGeom>
          <a:blipFill>
            <a:blip r:embed="rId3"/>
            <a:stretch>
              <a:fillRect l="0" t="-12609" r="-32008" b="0"/>
            </a:stretch>
          </a:blipFill>
        </p:spPr>
      </p:sp>
      <p:sp>
        <p:nvSpPr>
          <p:cNvPr name="TextBox 13" id="13"/>
          <p:cNvSpPr txBox="true"/>
          <p:nvPr/>
        </p:nvSpPr>
        <p:spPr>
          <a:xfrm rot="0">
            <a:off x="2443580" y="281248"/>
            <a:ext cx="9435801" cy="936625"/>
          </a:xfrm>
          <a:prstGeom prst="rect">
            <a:avLst/>
          </a:prstGeom>
        </p:spPr>
        <p:txBody>
          <a:bodyPr anchor="t" rtlCol="false" tIns="0" lIns="0" bIns="0" rIns="0">
            <a:spAutoFit/>
          </a:bodyPr>
          <a:lstStyle/>
          <a:p>
            <a:pPr algn="ctr">
              <a:lnSpc>
                <a:spcPts val="7699"/>
              </a:lnSpc>
            </a:pPr>
            <a:r>
              <a:rPr lang="en-US" sz="5499">
                <a:solidFill>
                  <a:srgbClr val="FFFFFF"/>
                </a:solidFill>
                <a:latin typeface="Shrikhand"/>
                <a:ea typeface="Shrikhand"/>
                <a:cs typeface="Shrikhand"/>
                <a:sym typeface="Shrikhand"/>
              </a:rPr>
              <a:t>System Screenshots</a:t>
            </a:r>
          </a:p>
        </p:txBody>
      </p:sp>
      <p:sp>
        <p:nvSpPr>
          <p:cNvPr name="Freeform 14" id="14"/>
          <p:cNvSpPr/>
          <p:nvPr/>
        </p:nvSpPr>
        <p:spPr>
          <a:xfrm flipH="false" flipV="false" rot="0">
            <a:off x="0" y="211723"/>
            <a:ext cx="3163403" cy="1006150"/>
          </a:xfrm>
          <a:custGeom>
            <a:avLst/>
            <a:gdLst/>
            <a:ahLst/>
            <a:cxnLst/>
            <a:rect r="r" b="b" t="t" l="l"/>
            <a:pathLst>
              <a:path h="1006150" w="3163403">
                <a:moveTo>
                  <a:pt x="0" y="0"/>
                </a:moveTo>
                <a:lnTo>
                  <a:pt x="3163403" y="0"/>
                </a:lnTo>
                <a:lnTo>
                  <a:pt x="3163403" y="1006150"/>
                </a:lnTo>
                <a:lnTo>
                  <a:pt x="0" y="1006150"/>
                </a:lnTo>
                <a:lnTo>
                  <a:pt x="0" y="0"/>
                </a:lnTo>
                <a:close/>
              </a:path>
            </a:pathLst>
          </a:custGeom>
          <a:blipFill>
            <a:blip r:embed="rId4"/>
            <a:stretch>
              <a:fillRect l="0" t="0" r="0" b="0"/>
            </a:stretch>
          </a:blipFill>
        </p:spPr>
      </p:sp>
      <p:sp>
        <p:nvSpPr>
          <p:cNvPr name="Freeform 15" id="15"/>
          <p:cNvSpPr/>
          <p:nvPr/>
        </p:nvSpPr>
        <p:spPr>
          <a:xfrm flipH="false" flipV="false" rot="0">
            <a:off x="15755541" y="383073"/>
            <a:ext cx="1696880" cy="834800"/>
          </a:xfrm>
          <a:custGeom>
            <a:avLst/>
            <a:gdLst/>
            <a:ahLst/>
            <a:cxnLst/>
            <a:rect r="r" b="b" t="t" l="l"/>
            <a:pathLst>
              <a:path h="834800" w="1696880">
                <a:moveTo>
                  <a:pt x="0" y="0"/>
                </a:moveTo>
                <a:lnTo>
                  <a:pt x="1696880" y="0"/>
                </a:lnTo>
                <a:lnTo>
                  <a:pt x="1696880" y="834800"/>
                </a:lnTo>
                <a:lnTo>
                  <a:pt x="0" y="834800"/>
                </a:lnTo>
                <a:lnTo>
                  <a:pt x="0" y="0"/>
                </a:lnTo>
                <a:close/>
              </a:path>
            </a:pathLst>
          </a:custGeom>
          <a:blipFill>
            <a:blip r:embed="rId5"/>
            <a:stretch>
              <a:fillRect l="0" t="0" r="0" b="0"/>
            </a:stretch>
          </a:blipFill>
        </p:spPr>
      </p:sp>
    </p:spTree>
  </p:cSld>
  <p:clrMapOvr>
    <a:masterClrMapping/>
  </p:clrMapOvr>
  <p:transition spd="slow">
    <p:cover dir="l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5400000">
            <a:off x="2028516" y="6510305"/>
            <a:ext cx="3086100" cy="1543050"/>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0F4C7F"/>
            </a:solidFill>
          </p:spPr>
        </p:sp>
        <p:sp>
          <p:nvSpPr>
            <p:cNvPr name="TextBox 13" id="13"/>
            <p:cNvSpPr txBox="true"/>
            <p:nvPr/>
          </p:nvSpPr>
          <p:spPr>
            <a:xfrm>
              <a:off x="0" y="-104775"/>
              <a:ext cx="698500" cy="511175"/>
            </a:xfrm>
            <a:prstGeom prst="rect">
              <a:avLst/>
            </a:prstGeom>
          </p:spPr>
          <p:txBody>
            <a:bodyPr anchor="ctr" rtlCol="false" tIns="50800" lIns="50800" bIns="50800" rIns="50800"/>
            <a:lstStyle/>
            <a:p>
              <a:pPr algn="ctr">
                <a:lnSpc>
                  <a:spcPts val="3401"/>
                </a:lnSpc>
              </a:pPr>
            </a:p>
          </p:txBody>
        </p:sp>
      </p:grpSp>
      <p:grpSp>
        <p:nvGrpSpPr>
          <p:cNvPr name="Group 14" id="14"/>
          <p:cNvGrpSpPr/>
          <p:nvPr/>
        </p:nvGrpSpPr>
        <p:grpSpPr>
          <a:xfrm rot="0">
            <a:off x="8357301" y="2921957"/>
            <a:ext cx="1173824" cy="11738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F4C7F"/>
            </a:solidFill>
          </p:spPr>
        </p:sp>
        <p:sp>
          <p:nvSpPr>
            <p:cNvPr name="TextBox 16" id="16"/>
            <p:cNvSpPr txBox="true"/>
            <p:nvPr/>
          </p:nvSpPr>
          <p:spPr>
            <a:xfrm>
              <a:off x="76200" y="-28575"/>
              <a:ext cx="660400" cy="765175"/>
            </a:xfrm>
            <a:prstGeom prst="rect">
              <a:avLst/>
            </a:prstGeom>
          </p:spPr>
          <p:txBody>
            <a:bodyPr anchor="ctr" rtlCol="false" tIns="50800" lIns="50800" bIns="50800" rIns="50800"/>
            <a:lstStyle/>
            <a:p>
              <a:pPr algn="ctr">
                <a:lnSpc>
                  <a:spcPts val="3401"/>
                </a:lnSpc>
              </a:pPr>
              <a:r>
                <a:rPr lang="en-US" sz="2099">
                  <a:solidFill>
                    <a:srgbClr val="FFFFFF"/>
                  </a:solidFill>
                  <a:latin typeface="Poppins"/>
                  <a:ea typeface="Poppins"/>
                  <a:cs typeface="Poppins"/>
                  <a:sym typeface="Poppins"/>
                </a:rPr>
                <a:t>|</a:t>
              </a:r>
            </a:p>
          </p:txBody>
        </p:sp>
      </p:grpSp>
      <p:grpSp>
        <p:nvGrpSpPr>
          <p:cNvPr name="Group 17" id="17"/>
          <p:cNvGrpSpPr/>
          <p:nvPr/>
        </p:nvGrpSpPr>
        <p:grpSpPr>
          <a:xfrm rot="-5400000">
            <a:off x="3203644" y="6142384"/>
            <a:ext cx="3821943" cy="1543050"/>
            <a:chOff x="0" y="0"/>
            <a:chExt cx="1006602" cy="406400"/>
          </a:xfrm>
        </p:grpSpPr>
        <p:sp>
          <p:nvSpPr>
            <p:cNvPr name="Freeform 18" id="18"/>
            <p:cNvSpPr/>
            <p:nvPr/>
          </p:nvSpPr>
          <p:spPr>
            <a:xfrm flipH="false" flipV="false" rot="0">
              <a:off x="0" y="0"/>
              <a:ext cx="1006602" cy="406400"/>
            </a:xfrm>
            <a:custGeom>
              <a:avLst/>
              <a:gdLst/>
              <a:ahLst/>
              <a:cxnLst/>
              <a:rect r="r" b="b" t="t" l="l"/>
              <a:pathLst>
                <a:path h="406400" w="1006602">
                  <a:moveTo>
                    <a:pt x="803402" y="0"/>
                  </a:moveTo>
                  <a:lnTo>
                    <a:pt x="0" y="0"/>
                  </a:lnTo>
                  <a:lnTo>
                    <a:pt x="0" y="406400"/>
                  </a:lnTo>
                  <a:lnTo>
                    <a:pt x="803402" y="406400"/>
                  </a:lnTo>
                  <a:lnTo>
                    <a:pt x="1006602" y="203200"/>
                  </a:lnTo>
                  <a:lnTo>
                    <a:pt x="803402" y="0"/>
                  </a:lnTo>
                  <a:close/>
                </a:path>
              </a:pathLst>
            </a:custGeom>
            <a:solidFill>
              <a:srgbClr val="1663A0"/>
            </a:solidFill>
          </p:spPr>
        </p:sp>
        <p:sp>
          <p:nvSpPr>
            <p:cNvPr name="TextBox 19" id="19"/>
            <p:cNvSpPr txBox="true"/>
            <p:nvPr/>
          </p:nvSpPr>
          <p:spPr>
            <a:xfrm>
              <a:off x="0" y="-104775"/>
              <a:ext cx="892302" cy="511175"/>
            </a:xfrm>
            <a:prstGeom prst="rect">
              <a:avLst/>
            </a:prstGeom>
          </p:spPr>
          <p:txBody>
            <a:bodyPr anchor="ctr" rtlCol="false" tIns="50800" lIns="50800" bIns="50800" rIns="50800"/>
            <a:lstStyle/>
            <a:p>
              <a:pPr algn="ctr">
                <a:lnSpc>
                  <a:spcPts val="3401"/>
                </a:lnSpc>
              </a:pPr>
            </a:p>
          </p:txBody>
        </p:sp>
      </p:grpSp>
      <p:grpSp>
        <p:nvGrpSpPr>
          <p:cNvPr name="Group 20" id="20"/>
          <p:cNvGrpSpPr/>
          <p:nvPr/>
        </p:nvGrpSpPr>
        <p:grpSpPr>
          <a:xfrm rot="0">
            <a:off x="8357301" y="5143500"/>
            <a:ext cx="1173824" cy="11738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3A0"/>
            </a:solidFill>
          </p:spPr>
        </p:sp>
        <p:sp>
          <p:nvSpPr>
            <p:cNvPr name="TextBox 22" id="22"/>
            <p:cNvSpPr txBox="true"/>
            <p:nvPr/>
          </p:nvSpPr>
          <p:spPr>
            <a:xfrm>
              <a:off x="76200" y="-28575"/>
              <a:ext cx="660400" cy="765175"/>
            </a:xfrm>
            <a:prstGeom prst="rect">
              <a:avLst/>
            </a:prstGeom>
          </p:spPr>
          <p:txBody>
            <a:bodyPr anchor="ctr" rtlCol="false" tIns="50800" lIns="50800" bIns="50800" rIns="50800"/>
            <a:lstStyle/>
            <a:p>
              <a:pPr algn="ctr">
                <a:lnSpc>
                  <a:spcPts val="3401"/>
                </a:lnSpc>
              </a:pPr>
              <a:r>
                <a:rPr lang="en-US" sz="2099">
                  <a:solidFill>
                    <a:srgbClr val="FFFFFF"/>
                  </a:solidFill>
                  <a:latin typeface="Poppins"/>
                  <a:ea typeface="Poppins"/>
                  <a:cs typeface="Poppins"/>
                  <a:sym typeface="Poppins"/>
                </a:rPr>
                <a:t>||</a:t>
              </a:r>
            </a:p>
          </p:txBody>
        </p:sp>
      </p:grpSp>
      <p:sp>
        <p:nvSpPr>
          <p:cNvPr name="TextBox 23" id="23"/>
          <p:cNvSpPr txBox="true"/>
          <p:nvPr/>
        </p:nvSpPr>
        <p:spPr>
          <a:xfrm rot="0">
            <a:off x="2800041" y="1428669"/>
            <a:ext cx="6902019" cy="72694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Future Scope</a:t>
            </a:r>
          </a:p>
        </p:txBody>
      </p:sp>
      <p:sp>
        <p:nvSpPr>
          <p:cNvPr name="TextBox 24" id="24"/>
          <p:cNvSpPr txBox="true"/>
          <p:nvPr/>
        </p:nvSpPr>
        <p:spPr>
          <a:xfrm rot="0">
            <a:off x="9786446" y="2855282"/>
            <a:ext cx="8069575" cy="146164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Integration with AI for Enhanced Security:</a:t>
            </a:r>
          </a:p>
          <a:p>
            <a:pPr algn="l" marL="449071" indent="-224536" lvl="1">
              <a:lnSpc>
                <a:spcPts val="2911"/>
              </a:lnSpc>
              <a:buFont typeface="Arial"/>
              <a:buChar char="•"/>
            </a:pPr>
            <a:r>
              <a:rPr lang="en-US" sz="2079">
                <a:solidFill>
                  <a:srgbClr val="020440"/>
                </a:solidFill>
                <a:latin typeface="Poppins"/>
                <a:ea typeface="Poppins"/>
                <a:cs typeface="Poppins"/>
                <a:sym typeface="Poppins"/>
              </a:rPr>
              <a:t>Use AI-driven algorithms to detect fraudulent activities and enhance the security of blockchain transactions.</a:t>
            </a:r>
          </a:p>
          <a:p>
            <a:pPr algn="l">
              <a:lnSpc>
                <a:spcPts val="2911"/>
              </a:lnSpc>
            </a:pPr>
          </a:p>
        </p:txBody>
      </p:sp>
      <p:sp>
        <p:nvSpPr>
          <p:cNvPr name="TextBox 25" id="25"/>
          <p:cNvSpPr txBox="true"/>
          <p:nvPr/>
        </p:nvSpPr>
        <p:spPr>
          <a:xfrm rot="0">
            <a:off x="9786446" y="5345983"/>
            <a:ext cx="7472854" cy="182359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Expansion to Decentralized Finance (DeFi):</a:t>
            </a:r>
          </a:p>
          <a:p>
            <a:pPr algn="l" marL="449071" indent="-224536" lvl="1">
              <a:lnSpc>
                <a:spcPts val="2911"/>
              </a:lnSpc>
              <a:buFont typeface="Arial"/>
              <a:buChar char="•"/>
            </a:pPr>
            <a:r>
              <a:rPr lang="en-US" sz="2079">
                <a:solidFill>
                  <a:srgbClr val="020440"/>
                </a:solidFill>
                <a:latin typeface="Poppins"/>
                <a:ea typeface="Poppins"/>
                <a:cs typeface="Poppins"/>
                <a:sym typeface="Poppins"/>
              </a:rPr>
              <a:t>Enable smart contracts and DeFi applications to provide transparent and automated financial services.</a:t>
            </a:r>
          </a:p>
          <a:p>
            <a:pPr algn="l">
              <a:lnSpc>
                <a:spcPts val="2911"/>
              </a:lnSpc>
            </a:pPr>
          </a:p>
        </p:txBody>
      </p:sp>
      <p:sp>
        <p:nvSpPr>
          <p:cNvPr name="TextBox 26" id="26"/>
          <p:cNvSpPr txBox="true"/>
          <p:nvPr/>
        </p:nvSpPr>
        <p:spPr>
          <a:xfrm rot="0">
            <a:off x="9786446" y="7715110"/>
            <a:ext cx="7472854" cy="182359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Cross-Border Financial Solutions:</a:t>
            </a:r>
          </a:p>
          <a:p>
            <a:pPr algn="l" marL="449071" indent="-224536" lvl="1">
              <a:lnSpc>
                <a:spcPts val="2911"/>
              </a:lnSpc>
              <a:buFont typeface="Arial"/>
              <a:buChar char="•"/>
            </a:pPr>
            <a:r>
              <a:rPr lang="en-US" sz="2079">
                <a:solidFill>
                  <a:srgbClr val="020440"/>
                </a:solidFill>
                <a:latin typeface="Poppins"/>
                <a:ea typeface="Poppins"/>
                <a:cs typeface="Poppins"/>
                <a:sym typeface="Poppins"/>
              </a:rPr>
              <a:t>Facilitate seamless, secure, and low-cost international transactions using blockchain technology.</a:t>
            </a:r>
          </a:p>
          <a:p>
            <a:pPr algn="l">
              <a:lnSpc>
                <a:spcPts val="2911"/>
              </a:lnSpc>
            </a:pPr>
          </a:p>
        </p:txBody>
      </p:sp>
      <p:grpSp>
        <p:nvGrpSpPr>
          <p:cNvPr name="Group 27" id="27"/>
          <p:cNvGrpSpPr/>
          <p:nvPr/>
        </p:nvGrpSpPr>
        <p:grpSpPr>
          <a:xfrm rot="-5400000">
            <a:off x="4126484" y="5522173"/>
            <a:ext cx="5062364" cy="1543050"/>
            <a:chOff x="0" y="0"/>
            <a:chExt cx="1333298" cy="406400"/>
          </a:xfrm>
        </p:grpSpPr>
        <p:sp>
          <p:nvSpPr>
            <p:cNvPr name="Freeform 28" id="28"/>
            <p:cNvSpPr/>
            <p:nvPr/>
          </p:nvSpPr>
          <p:spPr>
            <a:xfrm flipH="false" flipV="false" rot="0">
              <a:off x="0" y="0"/>
              <a:ext cx="1333298" cy="406400"/>
            </a:xfrm>
            <a:custGeom>
              <a:avLst/>
              <a:gdLst/>
              <a:ahLst/>
              <a:cxnLst/>
              <a:rect r="r" b="b" t="t" l="l"/>
              <a:pathLst>
                <a:path h="406400" w="1333298">
                  <a:moveTo>
                    <a:pt x="1130098" y="0"/>
                  </a:moveTo>
                  <a:lnTo>
                    <a:pt x="0" y="0"/>
                  </a:lnTo>
                  <a:lnTo>
                    <a:pt x="0" y="406400"/>
                  </a:lnTo>
                  <a:lnTo>
                    <a:pt x="1130098" y="406400"/>
                  </a:lnTo>
                  <a:lnTo>
                    <a:pt x="1333298" y="203200"/>
                  </a:lnTo>
                  <a:lnTo>
                    <a:pt x="1130098" y="0"/>
                  </a:lnTo>
                  <a:close/>
                </a:path>
              </a:pathLst>
            </a:custGeom>
            <a:solidFill>
              <a:srgbClr val="1E7ACB"/>
            </a:solidFill>
          </p:spPr>
        </p:sp>
        <p:sp>
          <p:nvSpPr>
            <p:cNvPr name="TextBox 29" id="29"/>
            <p:cNvSpPr txBox="true"/>
            <p:nvPr/>
          </p:nvSpPr>
          <p:spPr>
            <a:xfrm>
              <a:off x="0" y="-104775"/>
              <a:ext cx="1218998" cy="511175"/>
            </a:xfrm>
            <a:prstGeom prst="rect">
              <a:avLst/>
            </a:prstGeom>
          </p:spPr>
          <p:txBody>
            <a:bodyPr anchor="ctr" rtlCol="false" tIns="50800" lIns="50800" bIns="50800" rIns="50800"/>
            <a:lstStyle/>
            <a:p>
              <a:pPr algn="ctr">
                <a:lnSpc>
                  <a:spcPts val="3401"/>
                </a:lnSpc>
              </a:pPr>
            </a:p>
          </p:txBody>
        </p:sp>
      </p:grpSp>
      <p:grpSp>
        <p:nvGrpSpPr>
          <p:cNvPr name="Group 30" id="30"/>
          <p:cNvGrpSpPr/>
          <p:nvPr/>
        </p:nvGrpSpPr>
        <p:grpSpPr>
          <a:xfrm rot="0">
            <a:off x="8357301" y="7512627"/>
            <a:ext cx="1173824" cy="117382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E7ACB"/>
            </a:solidFill>
          </p:spPr>
        </p:sp>
        <p:sp>
          <p:nvSpPr>
            <p:cNvPr name="TextBox 32" id="32"/>
            <p:cNvSpPr txBox="true"/>
            <p:nvPr/>
          </p:nvSpPr>
          <p:spPr>
            <a:xfrm>
              <a:off x="76200" y="-28575"/>
              <a:ext cx="660400" cy="765175"/>
            </a:xfrm>
            <a:prstGeom prst="rect">
              <a:avLst/>
            </a:prstGeom>
          </p:spPr>
          <p:txBody>
            <a:bodyPr anchor="ctr" rtlCol="false" tIns="50800" lIns="50800" bIns="50800" rIns="50800"/>
            <a:lstStyle/>
            <a:p>
              <a:pPr algn="ctr">
                <a:lnSpc>
                  <a:spcPts val="3401"/>
                </a:lnSpc>
              </a:pPr>
              <a:r>
                <a:rPr lang="en-US" sz="2099">
                  <a:solidFill>
                    <a:srgbClr val="FFFFFF"/>
                  </a:solidFill>
                  <a:latin typeface="Poppins"/>
                  <a:ea typeface="Poppins"/>
                  <a:cs typeface="Poppins"/>
                  <a:sym typeface="Poppins"/>
                </a:rPr>
                <a:t>|||</a:t>
              </a:r>
            </a:p>
          </p:txBody>
        </p:sp>
      </p:grpSp>
      <p:grpSp>
        <p:nvGrpSpPr>
          <p:cNvPr name="Group 33" id="33"/>
          <p:cNvGrpSpPr/>
          <p:nvPr/>
        </p:nvGrpSpPr>
        <p:grpSpPr>
          <a:xfrm rot="0">
            <a:off x="10333640" y="-5858978"/>
            <a:ext cx="7954360" cy="795436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a:ln w="12700">
              <a:solidFill>
                <a:srgbClr val="000000"/>
              </a:solidFill>
            </a:ln>
          </p:spPr>
        </p:sp>
      </p:grpSp>
      <p:grpSp>
        <p:nvGrpSpPr>
          <p:cNvPr name="Group 35" id="35"/>
          <p:cNvGrpSpPr/>
          <p:nvPr/>
        </p:nvGrpSpPr>
        <p:grpSpPr>
          <a:xfrm rot="0">
            <a:off x="10333640" y="-5858978"/>
            <a:ext cx="7954360" cy="795436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13000"/>
              </a:blip>
              <a:stretch>
                <a:fillRect l="-16666" t="0" r="-16666" b="0"/>
              </a:stretch>
            </a:blipFill>
          </p:spPr>
        </p:sp>
      </p:grpSp>
      <p:grpSp>
        <p:nvGrpSpPr>
          <p:cNvPr name="Group 37" id="37"/>
          <p:cNvGrpSpPr/>
          <p:nvPr/>
        </p:nvGrpSpPr>
        <p:grpSpPr>
          <a:xfrm rot="0">
            <a:off x="16341070" y="1863211"/>
            <a:ext cx="464345" cy="46434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39" id="39"/>
            <p:cNvSpPr txBox="true"/>
            <p:nvPr/>
          </p:nvSpPr>
          <p:spPr>
            <a:xfrm>
              <a:off x="76200" y="-28575"/>
              <a:ext cx="660400" cy="765175"/>
            </a:xfrm>
            <a:prstGeom prst="rect">
              <a:avLst/>
            </a:prstGeom>
          </p:spPr>
          <p:txBody>
            <a:bodyPr anchor="ctr" rtlCol="false" tIns="32547" lIns="32547" bIns="32547" rIns="32547"/>
            <a:lstStyle/>
            <a:p>
              <a:pPr algn="ctr">
                <a:lnSpc>
                  <a:spcPts val="3401"/>
                </a:lnSpc>
              </a:pPr>
            </a:p>
          </p:txBody>
        </p:sp>
      </p:grpSp>
      <p:grpSp>
        <p:nvGrpSpPr>
          <p:cNvPr name="Group 40" id="40"/>
          <p:cNvGrpSpPr/>
          <p:nvPr/>
        </p:nvGrpSpPr>
        <p:grpSpPr>
          <a:xfrm rot="0">
            <a:off x="1804812" y="9538703"/>
            <a:ext cx="464345" cy="46434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42" id="42"/>
            <p:cNvSpPr txBox="true"/>
            <p:nvPr/>
          </p:nvSpPr>
          <p:spPr>
            <a:xfrm>
              <a:off x="76200" y="-28575"/>
              <a:ext cx="660400" cy="765175"/>
            </a:xfrm>
            <a:prstGeom prst="rect">
              <a:avLst/>
            </a:prstGeom>
          </p:spPr>
          <p:txBody>
            <a:bodyPr anchor="ctr" rtlCol="false" tIns="32547" lIns="32547" bIns="32547" rIns="32547"/>
            <a:lstStyle/>
            <a:p>
              <a:pPr algn="ctr">
                <a:lnSpc>
                  <a:spcPts val="3401"/>
                </a:lnSpc>
              </a:pPr>
            </a:p>
          </p:txBody>
        </p:sp>
      </p:grpSp>
      <p:sp>
        <p:nvSpPr>
          <p:cNvPr name="Freeform 43" id="43"/>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44" id="44"/>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474395" y="-6108940"/>
            <a:ext cx="12415207" cy="12777583"/>
            <a:chOff x="0" y="0"/>
            <a:chExt cx="16553609" cy="17036777"/>
          </a:xfrm>
        </p:grpSpPr>
        <p:grpSp>
          <p:nvGrpSpPr>
            <p:cNvPr name="Group 3" id="3"/>
            <p:cNvGrpSpPr/>
            <p:nvPr/>
          </p:nvGrpSpPr>
          <p:grpSpPr>
            <a:xfrm rot="0">
              <a:off x="0" y="0"/>
              <a:ext cx="16553609" cy="165536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a:ln w="12700">
                <a:solidFill>
                  <a:srgbClr val="000000"/>
                </a:solidFill>
              </a:ln>
            </p:spPr>
          </p:sp>
        </p:grpSp>
        <p:grpSp>
          <p:nvGrpSpPr>
            <p:cNvPr name="Group 5" id="5"/>
            <p:cNvGrpSpPr/>
            <p:nvPr/>
          </p:nvGrpSpPr>
          <p:grpSpPr>
            <a:xfrm rot="0">
              <a:off x="0" y="0"/>
              <a:ext cx="16553609" cy="165536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alphaModFix amt="13000"/>
                </a:blip>
                <a:stretch>
                  <a:fillRect l="-16666" t="0" r="-16666" b="0"/>
                </a:stretch>
              </a:blipFill>
            </p:spPr>
          </p:sp>
        </p:grpSp>
        <p:grpSp>
          <p:nvGrpSpPr>
            <p:cNvPr name="Group 7" id="7"/>
            <p:cNvGrpSpPr/>
            <p:nvPr/>
          </p:nvGrpSpPr>
          <p:grpSpPr>
            <a:xfrm rot="0">
              <a:off x="12501904" y="16070442"/>
              <a:ext cx="966335" cy="9663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9" id="9"/>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grpSp>
        <p:nvGrpSpPr>
          <p:cNvPr name="Group 10" id="10"/>
          <p:cNvGrpSpPr/>
          <p:nvPr/>
        </p:nvGrpSpPr>
        <p:grpSpPr>
          <a:xfrm rot="0">
            <a:off x="413183" y="9121463"/>
            <a:ext cx="136837" cy="1368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2" id="12"/>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3" id="13"/>
          <p:cNvGrpSpPr/>
          <p:nvPr/>
        </p:nvGrpSpPr>
        <p:grpSpPr>
          <a:xfrm rot="0">
            <a:off x="413183" y="8824880"/>
            <a:ext cx="136837" cy="1368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5" id="15"/>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TextBox 16" id="16"/>
          <p:cNvSpPr txBox="true"/>
          <p:nvPr/>
        </p:nvSpPr>
        <p:spPr>
          <a:xfrm rot="0">
            <a:off x="1610304" y="3386465"/>
            <a:ext cx="5948576" cy="2309241"/>
          </a:xfrm>
          <a:prstGeom prst="rect">
            <a:avLst/>
          </a:prstGeom>
        </p:spPr>
        <p:txBody>
          <a:bodyPr anchor="t" rtlCol="false" tIns="0" lIns="0" bIns="0" rIns="0">
            <a:spAutoFit/>
          </a:bodyPr>
          <a:lstStyle/>
          <a:p>
            <a:pPr algn="l">
              <a:lnSpc>
                <a:spcPts val="9072"/>
              </a:lnSpc>
            </a:pPr>
            <a:r>
              <a:rPr lang="en-US" sz="8400">
                <a:solidFill>
                  <a:srgbClr val="071C2B"/>
                </a:solidFill>
                <a:latin typeface="Shrikhand"/>
                <a:ea typeface="Shrikhand"/>
                <a:cs typeface="Shrikhand"/>
                <a:sym typeface="Shrikhand"/>
              </a:rPr>
              <a:t>Thank You...!</a:t>
            </a:r>
          </a:p>
        </p:txBody>
      </p:sp>
      <p:sp>
        <p:nvSpPr>
          <p:cNvPr name="Freeform 17" id="17"/>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18" id="18"/>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398781" y="1028700"/>
            <a:ext cx="8045617" cy="8229600"/>
            <a:chOff x="0" y="0"/>
            <a:chExt cx="794629" cy="812800"/>
          </a:xfrm>
        </p:grpSpPr>
        <p:sp>
          <p:nvSpPr>
            <p:cNvPr name="Freeform 12" id="12"/>
            <p:cNvSpPr/>
            <p:nvPr/>
          </p:nvSpPr>
          <p:spPr>
            <a:xfrm flipH="false" flipV="false" rot="0">
              <a:off x="0" y="0"/>
              <a:ext cx="794629" cy="812800"/>
            </a:xfrm>
            <a:custGeom>
              <a:avLst/>
              <a:gdLst/>
              <a:ahLst/>
              <a:cxnLst/>
              <a:rect r="r" b="b" t="t" l="l"/>
              <a:pathLst>
                <a:path h="812800" w="794629">
                  <a:moveTo>
                    <a:pt x="22132" y="0"/>
                  </a:moveTo>
                  <a:lnTo>
                    <a:pt x="772497" y="0"/>
                  </a:lnTo>
                  <a:cubicBezTo>
                    <a:pt x="784720" y="0"/>
                    <a:pt x="794629" y="9909"/>
                    <a:pt x="794629" y="22132"/>
                  </a:cubicBezTo>
                  <a:lnTo>
                    <a:pt x="794629" y="790668"/>
                  </a:lnTo>
                  <a:cubicBezTo>
                    <a:pt x="794629" y="802891"/>
                    <a:pt x="784720" y="812800"/>
                    <a:pt x="772497" y="812800"/>
                  </a:cubicBezTo>
                  <a:lnTo>
                    <a:pt x="22132" y="812800"/>
                  </a:lnTo>
                  <a:cubicBezTo>
                    <a:pt x="9909" y="812800"/>
                    <a:pt x="0" y="802891"/>
                    <a:pt x="0" y="790668"/>
                  </a:cubicBezTo>
                  <a:lnTo>
                    <a:pt x="0" y="22132"/>
                  </a:lnTo>
                  <a:cubicBezTo>
                    <a:pt x="0" y="9909"/>
                    <a:pt x="9909" y="0"/>
                    <a:pt x="22132" y="0"/>
                  </a:cubicBezTo>
                  <a:close/>
                </a:path>
              </a:pathLst>
            </a:custGeom>
            <a:blipFill>
              <a:blip r:embed="rId2"/>
              <a:stretch>
                <a:fillRect l="-26763" t="0" r="-26763" b="0"/>
              </a:stretch>
            </a:blipFill>
          </p:spPr>
        </p:sp>
      </p:grpSp>
      <p:grpSp>
        <p:nvGrpSpPr>
          <p:cNvPr name="Group 13" id="13"/>
          <p:cNvGrpSpPr/>
          <p:nvPr/>
        </p:nvGrpSpPr>
        <p:grpSpPr>
          <a:xfrm rot="-10800000">
            <a:off x="7581611" y="4633139"/>
            <a:ext cx="11073087" cy="1667370"/>
            <a:chOff x="0" y="0"/>
            <a:chExt cx="2916369" cy="439143"/>
          </a:xfrm>
        </p:grpSpPr>
        <p:sp>
          <p:nvSpPr>
            <p:cNvPr name="Freeform 14" id="14"/>
            <p:cNvSpPr/>
            <p:nvPr/>
          </p:nvSpPr>
          <p:spPr>
            <a:xfrm flipH="false" flipV="false" rot="0">
              <a:off x="0" y="0"/>
              <a:ext cx="2916368" cy="439143"/>
            </a:xfrm>
            <a:custGeom>
              <a:avLst/>
              <a:gdLst/>
              <a:ahLst/>
              <a:cxnLst/>
              <a:rect r="r" b="b" t="t" l="l"/>
              <a:pathLst>
                <a:path h="439143" w="2916368">
                  <a:moveTo>
                    <a:pt x="37755" y="0"/>
                  </a:moveTo>
                  <a:lnTo>
                    <a:pt x="2878614" y="0"/>
                  </a:lnTo>
                  <a:cubicBezTo>
                    <a:pt x="2899465" y="0"/>
                    <a:pt x="2916368" y="16903"/>
                    <a:pt x="2916368" y="37755"/>
                  </a:cubicBezTo>
                  <a:lnTo>
                    <a:pt x="2916368" y="401388"/>
                  </a:lnTo>
                  <a:cubicBezTo>
                    <a:pt x="2916368" y="411401"/>
                    <a:pt x="2912391" y="421004"/>
                    <a:pt x="2905310" y="428085"/>
                  </a:cubicBezTo>
                  <a:cubicBezTo>
                    <a:pt x="2898230" y="435165"/>
                    <a:pt x="2888627" y="439143"/>
                    <a:pt x="2878614" y="439143"/>
                  </a:cubicBezTo>
                  <a:lnTo>
                    <a:pt x="37755" y="439143"/>
                  </a:lnTo>
                  <a:cubicBezTo>
                    <a:pt x="16903" y="439143"/>
                    <a:pt x="0" y="422239"/>
                    <a:pt x="0" y="401388"/>
                  </a:cubicBezTo>
                  <a:lnTo>
                    <a:pt x="0" y="37755"/>
                  </a:lnTo>
                  <a:cubicBezTo>
                    <a:pt x="0" y="16903"/>
                    <a:pt x="16903" y="0"/>
                    <a:pt x="37755" y="0"/>
                  </a:cubicBezTo>
                  <a:close/>
                </a:path>
              </a:pathLst>
            </a:custGeom>
            <a:gradFill rotWithShape="true">
              <a:gsLst>
                <a:gs pos="0">
                  <a:srgbClr val="20DDFF">
                    <a:alpha val="100000"/>
                  </a:srgbClr>
                </a:gs>
                <a:gs pos="100000">
                  <a:srgbClr val="1C84E1">
                    <a:alpha val="100000"/>
                  </a:srgbClr>
                </a:gs>
              </a:gsLst>
              <a:lin ang="0"/>
            </a:gradFill>
          </p:spPr>
        </p:sp>
        <p:sp>
          <p:nvSpPr>
            <p:cNvPr name="TextBox 15" id="15"/>
            <p:cNvSpPr txBox="true"/>
            <p:nvPr/>
          </p:nvSpPr>
          <p:spPr>
            <a:xfrm>
              <a:off x="0" y="-104775"/>
              <a:ext cx="2916369" cy="543918"/>
            </a:xfrm>
            <a:prstGeom prst="rect">
              <a:avLst/>
            </a:prstGeom>
          </p:spPr>
          <p:txBody>
            <a:bodyPr anchor="ctr" rtlCol="false" tIns="50800" lIns="50800" bIns="50800" rIns="50800"/>
            <a:lstStyle/>
            <a:p>
              <a:pPr algn="ctr">
                <a:lnSpc>
                  <a:spcPts val="3401"/>
                </a:lnSpc>
              </a:pPr>
            </a:p>
          </p:txBody>
        </p:sp>
      </p:grpSp>
      <p:sp>
        <p:nvSpPr>
          <p:cNvPr name="TextBox 16" id="16"/>
          <p:cNvSpPr txBox="true"/>
          <p:nvPr/>
        </p:nvSpPr>
        <p:spPr>
          <a:xfrm rot="0">
            <a:off x="10001283" y="1807341"/>
            <a:ext cx="6755034" cy="143179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TEAM DETAILS</a:t>
            </a:r>
          </a:p>
          <a:p>
            <a:pPr algn="l">
              <a:lnSpc>
                <a:spcPts val="5615"/>
              </a:lnSpc>
            </a:pPr>
          </a:p>
        </p:txBody>
      </p:sp>
      <p:sp>
        <p:nvSpPr>
          <p:cNvPr name="TextBox 17" id="17"/>
          <p:cNvSpPr txBox="true"/>
          <p:nvPr/>
        </p:nvSpPr>
        <p:spPr>
          <a:xfrm rot="0">
            <a:off x="7863687" y="4925116"/>
            <a:ext cx="10174516" cy="1690370"/>
          </a:xfrm>
          <a:prstGeom prst="rect">
            <a:avLst/>
          </a:prstGeom>
        </p:spPr>
        <p:txBody>
          <a:bodyPr anchor="t" rtlCol="false" tIns="0" lIns="0" bIns="0" rIns="0">
            <a:spAutoFit/>
          </a:bodyPr>
          <a:lstStyle/>
          <a:p>
            <a:pPr algn="l">
              <a:lnSpc>
                <a:spcPts val="4480"/>
              </a:lnSpc>
            </a:pPr>
            <a:r>
              <a:rPr lang="en-US" sz="3200" b="true">
                <a:solidFill>
                  <a:srgbClr val="FFFFFF"/>
                </a:solidFill>
                <a:latin typeface="Poppins Semi-Bold"/>
                <a:ea typeface="Poppins Semi-Bold"/>
                <a:cs typeface="Poppins Semi-Bold"/>
                <a:sym typeface="Poppins Semi-Bold"/>
              </a:rPr>
              <a:t>Roshan Patil : roshan.patil24@mmit.edu.in</a:t>
            </a:r>
          </a:p>
          <a:p>
            <a:pPr algn="l">
              <a:lnSpc>
                <a:spcPts val="4480"/>
              </a:lnSpc>
            </a:pPr>
            <a:r>
              <a:rPr lang="en-US" sz="3200" b="true">
                <a:solidFill>
                  <a:srgbClr val="FFFFFF"/>
                </a:solidFill>
                <a:latin typeface="Poppins Semi-Bold"/>
                <a:ea typeface="Poppins Semi-Bold"/>
                <a:cs typeface="Poppins Semi-Bold"/>
                <a:sym typeface="Poppins Semi-Bold"/>
              </a:rPr>
              <a:t>Aniket Khobare : aniket.khobare24@mmit.edu.in</a:t>
            </a:r>
          </a:p>
          <a:p>
            <a:pPr algn="l">
              <a:lnSpc>
                <a:spcPts val="4480"/>
              </a:lnSpc>
            </a:pPr>
          </a:p>
        </p:txBody>
      </p:sp>
      <p:sp>
        <p:nvSpPr>
          <p:cNvPr name="Freeform 18" id="18"/>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19" id="19"/>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398781" y="1028700"/>
            <a:ext cx="8045617" cy="8229600"/>
            <a:chOff x="0" y="0"/>
            <a:chExt cx="794629" cy="812800"/>
          </a:xfrm>
        </p:grpSpPr>
        <p:sp>
          <p:nvSpPr>
            <p:cNvPr name="Freeform 12" id="12"/>
            <p:cNvSpPr/>
            <p:nvPr/>
          </p:nvSpPr>
          <p:spPr>
            <a:xfrm flipH="false" flipV="false" rot="0">
              <a:off x="0" y="0"/>
              <a:ext cx="794629" cy="812800"/>
            </a:xfrm>
            <a:custGeom>
              <a:avLst/>
              <a:gdLst/>
              <a:ahLst/>
              <a:cxnLst/>
              <a:rect r="r" b="b" t="t" l="l"/>
              <a:pathLst>
                <a:path h="812800" w="794629">
                  <a:moveTo>
                    <a:pt x="22132" y="0"/>
                  </a:moveTo>
                  <a:lnTo>
                    <a:pt x="772497" y="0"/>
                  </a:lnTo>
                  <a:cubicBezTo>
                    <a:pt x="784720" y="0"/>
                    <a:pt x="794629" y="9909"/>
                    <a:pt x="794629" y="22132"/>
                  </a:cubicBezTo>
                  <a:lnTo>
                    <a:pt x="794629" y="790668"/>
                  </a:lnTo>
                  <a:cubicBezTo>
                    <a:pt x="794629" y="802891"/>
                    <a:pt x="784720" y="812800"/>
                    <a:pt x="772497" y="812800"/>
                  </a:cubicBezTo>
                  <a:lnTo>
                    <a:pt x="22132" y="812800"/>
                  </a:lnTo>
                  <a:cubicBezTo>
                    <a:pt x="9909" y="812800"/>
                    <a:pt x="0" y="802891"/>
                    <a:pt x="0" y="790668"/>
                  </a:cubicBezTo>
                  <a:lnTo>
                    <a:pt x="0" y="22132"/>
                  </a:lnTo>
                  <a:cubicBezTo>
                    <a:pt x="0" y="9909"/>
                    <a:pt x="9909" y="0"/>
                    <a:pt x="22132" y="0"/>
                  </a:cubicBezTo>
                  <a:close/>
                </a:path>
              </a:pathLst>
            </a:custGeom>
            <a:blipFill>
              <a:blip r:embed="rId2"/>
              <a:stretch>
                <a:fillRect l="-26763" t="0" r="-26763" b="0"/>
              </a:stretch>
            </a:blipFill>
          </p:spPr>
        </p:sp>
      </p:grpSp>
      <p:grpSp>
        <p:nvGrpSpPr>
          <p:cNvPr name="Group 13" id="13"/>
          <p:cNvGrpSpPr/>
          <p:nvPr/>
        </p:nvGrpSpPr>
        <p:grpSpPr>
          <a:xfrm rot="-10800000">
            <a:off x="7581611" y="4633139"/>
            <a:ext cx="11073087" cy="4625161"/>
            <a:chOff x="0" y="0"/>
            <a:chExt cx="2916369" cy="1218150"/>
          </a:xfrm>
        </p:grpSpPr>
        <p:sp>
          <p:nvSpPr>
            <p:cNvPr name="Freeform 14" id="14"/>
            <p:cNvSpPr/>
            <p:nvPr/>
          </p:nvSpPr>
          <p:spPr>
            <a:xfrm flipH="false" flipV="false" rot="0">
              <a:off x="0" y="0"/>
              <a:ext cx="2916368" cy="1218149"/>
            </a:xfrm>
            <a:custGeom>
              <a:avLst/>
              <a:gdLst/>
              <a:ahLst/>
              <a:cxnLst/>
              <a:rect r="r" b="b" t="t" l="l"/>
              <a:pathLst>
                <a:path h="1218149" w="2916368">
                  <a:moveTo>
                    <a:pt x="37755" y="0"/>
                  </a:moveTo>
                  <a:lnTo>
                    <a:pt x="2878614" y="0"/>
                  </a:lnTo>
                  <a:cubicBezTo>
                    <a:pt x="2899465" y="0"/>
                    <a:pt x="2916368" y="16903"/>
                    <a:pt x="2916368" y="37755"/>
                  </a:cubicBezTo>
                  <a:lnTo>
                    <a:pt x="2916368" y="1180395"/>
                  </a:lnTo>
                  <a:cubicBezTo>
                    <a:pt x="2916368" y="1201246"/>
                    <a:pt x="2899465" y="1218149"/>
                    <a:pt x="2878614" y="1218149"/>
                  </a:cubicBezTo>
                  <a:lnTo>
                    <a:pt x="37755" y="1218149"/>
                  </a:lnTo>
                  <a:cubicBezTo>
                    <a:pt x="16903" y="1218149"/>
                    <a:pt x="0" y="1201246"/>
                    <a:pt x="0" y="1180395"/>
                  </a:cubicBezTo>
                  <a:lnTo>
                    <a:pt x="0" y="37755"/>
                  </a:lnTo>
                  <a:cubicBezTo>
                    <a:pt x="0" y="16903"/>
                    <a:pt x="16903" y="0"/>
                    <a:pt x="37755" y="0"/>
                  </a:cubicBezTo>
                  <a:close/>
                </a:path>
              </a:pathLst>
            </a:custGeom>
            <a:gradFill rotWithShape="true">
              <a:gsLst>
                <a:gs pos="0">
                  <a:srgbClr val="20DDFF">
                    <a:alpha val="100000"/>
                  </a:srgbClr>
                </a:gs>
                <a:gs pos="100000">
                  <a:srgbClr val="1C84E1">
                    <a:alpha val="100000"/>
                  </a:srgbClr>
                </a:gs>
              </a:gsLst>
              <a:lin ang="0"/>
            </a:gradFill>
          </p:spPr>
        </p:sp>
        <p:sp>
          <p:nvSpPr>
            <p:cNvPr name="TextBox 15" id="15"/>
            <p:cNvSpPr txBox="true"/>
            <p:nvPr/>
          </p:nvSpPr>
          <p:spPr>
            <a:xfrm>
              <a:off x="0" y="-104775"/>
              <a:ext cx="2916369" cy="1322925"/>
            </a:xfrm>
            <a:prstGeom prst="rect">
              <a:avLst/>
            </a:prstGeom>
          </p:spPr>
          <p:txBody>
            <a:bodyPr anchor="ctr" rtlCol="false" tIns="50800" lIns="50800" bIns="50800" rIns="50800"/>
            <a:lstStyle/>
            <a:p>
              <a:pPr algn="ctr">
                <a:lnSpc>
                  <a:spcPts val="3401"/>
                </a:lnSpc>
              </a:pPr>
            </a:p>
          </p:txBody>
        </p:sp>
      </p:grpSp>
      <p:sp>
        <p:nvSpPr>
          <p:cNvPr name="TextBox 16" id="16"/>
          <p:cNvSpPr txBox="true"/>
          <p:nvPr/>
        </p:nvSpPr>
        <p:spPr>
          <a:xfrm rot="0">
            <a:off x="9929134" y="1085850"/>
            <a:ext cx="8358866" cy="72694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PROBLEM STATEMENT</a:t>
            </a:r>
          </a:p>
        </p:txBody>
      </p:sp>
      <p:sp>
        <p:nvSpPr>
          <p:cNvPr name="TextBox 17" id="17"/>
          <p:cNvSpPr txBox="true"/>
          <p:nvPr/>
        </p:nvSpPr>
        <p:spPr>
          <a:xfrm rot="0">
            <a:off x="7863687" y="4925116"/>
            <a:ext cx="10174516" cy="3481705"/>
          </a:xfrm>
          <a:prstGeom prst="rect">
            <a:avLst/>
          </a:prstGeom>
        </p:spPr>
        <p:txBody>
          <a:bodyPr anchor="t" rtlCol="false" tIns="0" lIns="0" bIns="0" rIns="0">
            <a:spAutoFit/>
          </a:bodyPr>
          <a:lstStyle/>
          <a:p>
            <a:pPr algn="l">
              <a:lnSpc>
                <a:spcPts val="3920"/>
              </a:lnSpc>
            </a:pPr>
            <a:r>
              <a:rPr lang="en-US" sz="2800" b="true">
                <a:solidFill>
                  <a:srgbClr val="FFFFFF"/>
                </a:solidFill>
                <a:latin typeface="Poppins Semi-Bold"/>
                <a:ea typeface="Poppins Semi-Bold"/>
                <a:cs typeface="Poppins Semi-Bold"/>
                <a:sym typeface="Poppins Semi-Bold"/>
              </a:rPr>
              <a:t>Blockchain Risk Management: Build a blockchain system for BFSI (Banking, Financial Services, and Insurance) to track financial transactions, prevent fraud, and automate processes like claim settlements and loan disbursements using smart contracts. Ensure regulatory compliance and provide real-time dashboards for monitoring and role-based access.</a:t>
            </a:r>
          </a:p>
        </p:txBody>
      </p:sp>
      <p:sp>
        <p:nvSpPr>
          <p:cNvPr name="Freeform 18" id="18"/>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19" id="19"/>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2408410" y="2278003"/>
            <a:ext cx="5484751" cy="3974983"/>
            <a:chOff x="0" y="0"/>
            <a:chExt cx="1121516" cy="812800"/>
          </a:xfrm>
        </p:grpSpPr>
        <p:sp>
          <p:nvSpPr>
            <p:cNvPr name="Freeform 12" id="12"/>
            <p:cNvSpPr/>
            <p:nvPr/>
          </p:nvSpPr>
          <p:spPr>
            <a:xfrm flipH="false" flipV="false" rot="0">
              <a:off x="0" y="0"/>
              <a:ext cx="1121516" cy="812800"/>
            </a:xfrm>
            <a:custGeom>
              <a:avLst/>
              <a:gdLst/>
              <a:ahLst/>
              <a:cxnLst/>
              <a:rect r="r" b="b" t="t" l="l"/>
              <a:pathLst>
                <a:path h="812800" w="1121516">
                  <a:moveTo>
                    <a:pt x="32465" y="0"/>
                  </a:moveTo>
                  <a:lnTo>
                    <a:pt x="1089050" y="0"/>
                  </a:lnTo>
                  <a:cubicBezTo>
                    <a:pt x="1106980" y="0"/>
                    <a:pt x="1121516" y="14535"/>
                    <a:pt x="1121516" y="32465"/>
                  </a:cubicBezTo>
                  <a:lnTo>
                    <a:pt x="1121516" y="780335"/>
                  </a:lnTo>
                  <a:cubicBezTo>
                    <a:pt x="1121516" y="788945"/>
                    <a:pt x="1118095" y="797203"/>
                    <a:pt x="1112007" y="803291"/>
                  </a:cubicBezTo>
                  <a:cubicBezTo>
                    <a:pt x="1105918" y="809380"/>
                    <a:pt x="1097661" y="812800"/>
                    <a:pt x="1089050" y="812800"/>
                  </a:cubicBezTo>
                  <a:lnTo>
                    <a:pt x="32465" y="812800"/>
                  </a:lnTo>
                  <a:cubicBezTo>
                    <a:pt x="23855" y="812800"/>
                    <a:pt x="15597" y="809380"/>
                    <a:pt x="9509" y="803291"/>
                  </a:cubicBezTo>
                  <a:cubicBezTo>
                    <a:pt x="3420" y="797203"/>
                    <a:pt x="0" y="788945"/>
                    <a:pt x="0" y="780335"/>
                  </a:cubicBezTo>
                  <a:lnTo>
                    <a:pt x="0" y="32465"/>
                  </a:lnTo>
                  <a:cubicBezTo>
                    <a:pt x="0" y="23855"/>
                    <a:pt x="3420" y="15597"/>
                    <a:pt x="9509" y="9509"/>
                  </a:cubicBezTo>
                  <a:cubicBezTo>
                    <a:pt x="15597" y="3420"/>
                    <a:pt x="23855" y="0"/>
                    <a:pt x="32465" y="0"/>
                  </a:cubicBezTo>
                  <a:close/>
                </a:path>
              </a:pathLst>
            </a:custGeom>
            <a:blipFill>
              <a:blip r:embed="rId2"/>
              <a:stretch>
                <a:fillRect l="-62861" t="0" r="0" b="0"/>
              </a:stretch>
            </a:blipFill>
          </p:spPr>
        </p:sp>
      </p:grpSp>
      <p:sp>
        <p:nvSpPr>
          <p:cNvPr name="TextBox 13" id="13"/>
          <p:cNvSpPr txBox="true"/>
          <p:nvPr/>
        </p:nvSpPr>
        <p:spPr>
          <a:xfrm rot="0">
            <a:off x="5766483" y="1085850"/>
            <a:ext cx="6755034" cy="726948"/>
          </a:xfrm>
          <a:prstGeom prst="rect">
            <a:avLst/>
          </a:prstGeom>
        </p:spPr>
        <p:txBody>
          <a:bodyPr anchor="t" rtlCol="false" tIns="0" lIns="0" bIns="0" rIns="0">
            <a:spAutoFit/>
          </a:bodyPr>
          <a:lstStyle/>
          <a:p>
            <a:pPr algn="ctr">
              <a:lnSpc>
                <a:spcPts val="5615"/>
              </a:lnSpc>
            </a:pPr>
            <a:r>
              <a:rPr lang="en-US" sz="5199">
                <a:solidFill>
                  <a:srgbClr val="020440"/>
                </a:solidFill>
                <a:latin typeface="Shrikhand"/>
                <a:ea typeface="Shrikhand"/>
                <a:cs typeface="Shrikhand"/>
                <a:sym typeface="Shrikhand"/>
              </a:rPr>
              <a:t>TECH STACK</a:t>
            </a:r>
          </a:p>
        </p:txBody>
      </p:sp>
      <p:sp>
        <p:nvSpPr>
          <p:cNvPr name="TextBox 14" id="14"/>
          <p:cNvSpPr txBox="true"/>
          <p:nvPr/>
        </p:nvSpPr>
        <p:spPr>
          <a:xfrm rot="0">
            <a:off x="1028700" y="1318517"/>
            <a:ext cx="5484751" cy="5345303"/>
          </a:xfrm>
          <a:prstGeom prst="rect">
            <a:avLst/>
          </a:prstGeom>
        </p:spPr>
        <p:txBody>
          <a:bodyPr anchor="t" rtlCol="false" tIns="0" lIns="0" bIns="0" rIns="0">
            <a:spAutoFit/>
          </a:bodyPr>
          <a:lstStyle/>
          <a:p>
            <a:pPr algn="l">
              <a:lnSpc>
                <a:spcPts val="3051"/>
              </a:lnSpc>
            </a:pPr>
          </a:p>
          <a:p>
            <a:pPr algn="l">
              <a:lnSpc>
                <a:spcPts val="3051"/>
              </a:lnSpc>
            </a:pPr>
            <a:r>
              <a:rPr lang="en-US" sz="2179" b="true">
                <a:solidFill>
                  <a:srgbClr val="020440"/>
                </a:solidFill>
                <a:latin typeface="Poppins Bold"/>
                <a:ea typeface="Poppins Bold"/>
                <a:cs typeface="Poppins Bold"/>
                <a:sym typeface="Poppins Bold"/>
              </a:rPr>
              <a:t>Frontend</a:t>
            </a:r>
          </a:p>
          <a:p>
            <a:pPr algn="l" marL="470661" indent="-235330" lvl="1">
              <a:lnSpc>
                <a:spcPts val="3051"/>
              </a:lnSpc>
              <a:buFont typeface="Arial"/>
              <a:buChar char="•"/>
            </a:pPr>
            <a:r>
              <a:rPr lang="en-US" sz="2179">
                <a:solidFill>
                  <a:srgbClr val="020440"/>
                </a:solidFill>
                <a:latin typeface="Poppins"/>
                <a:ea typeface="Poppins"/>
                <a:cs typeface="Poppins"/>
                <a:sym typeface="Poppins"/>
              </a:rPr>
              <a:t>HTML &amp; CSS: For structuring and styling the user interface.</a:t>
            </a:r>
          </a:p>
          <a:p>
            <a:pPr algn="l" marL="470661" indent="-235330" lvl="1">
              <a:lnSpc>
                <a:spcPts val="3051"/>
              </a:lnSpc>
              <a:buFont typeface="Arial"/>
              <a:buChar char="•"/>
            </a:pPr>
            <a:r>
              <a:rPr lang="en-US" sz="2179">
                <a:solidFill>
                  <a:srgbClr val="020440"/>
                </a:solidFill>
                <a:latin typeface="Poppins"/>
                <a:ea typeface="Poppins"/>
                <a:cs typeface="Poppins"/>
                <a:sym typeface="Poppins"/>
              </a:rPr>
              <a:t>Bootstrap: For responsive and visually appealing design.</a:t>
            </a:r>
          </a:p>
          <a:p>
            <a:pPr algn="l" marL="470661" indent="-235330" lvl="1">
              <a:lnSpc>
                <a:spcPts val="3051"/>
              </a:lnSpc>
              <a:buFont typeface="Arial"/>
              <a:buChar char="•"/>
            </a:pPr>
            <a:r>
              <a:rPr lang="en-US" sz="2179">
                <a:solidFill>
                  <a:srgbClr val="020440"/>
                </a:solidFill>
                <a:latin typeface="Poppins"/>
                <a:ea typeface="Poppins"/>
                <a:cs typeface="Poppins"/>
                <a:sym typeface="Poppins"/>
              </a:rPr>
              <a:t>JavaScript: To add interactivity and dynamic behavior.</a:t>
            </a:r>
          </a:p>
          <a:p>
            <a:pPr algn="l">
              <a:lnSpc>
                <a:spcPts val="3051"/>
              </a:lnSpc>
            </a:pPr>
            <a:r>
              <a:rPr lang="en-US" sz="2179" b="true">
                <a:solidFill>
                  <a:srgbClr val="020440"/>
                </a:solidFill>
                <a:latin typeface="Poppins Bold"/>
                <a:ea typeface="Poppins Bold"/>
                <a:cs typeface="Poppins Bold"/>
                <a:sym typeface="Poppins Bold"/>
              </a:rPr>
              <a:t>Backend</a:t>
            </a:r>
          </a:p>
          <a:p>
            <a:pPr algn="l" marL="470661" indent="-235330" lvl="1">
              <a:lnSpc>
                <a:spcPts val="3051"/>
              </a:lnSpc>
              <a:buFont typeface="Arial"/>
              <a:buChar char="•"/>
            </a:pPr>
            <a:r>
              <a:rPr lang="en-US" sz="2179">
                <a:solidFill>
                  <a:srgbClr val="020440"/>
                </a:solidFill>
                <a:latin typeface="Poppins"/>
                <a:ea typeface="Poppins"/>
                <a:cs typeface="Poppins"/>
                <a:sym typeface="Poppins"/>
              </a:rPr>
              <a:t>PHP: For server-side logic and handling user requests.</a:t>
            </a:r>
          </a:p>
          <a:p>
            <a:pPr algn="l" marL="470661" indent="-235330" lvl="1">
              <a:lnSpc>
                <a:spcPts val="3051"/>
              </a:lnSpc>
              <a:buFont typeface="Arial"/>
              <a:buChar char="•"/>
            </a:pPr>
            <a:r>
              <a:rPr lang="en-US" sz="2179">
                <a:solidFill>
                  <a:srgbClr val="020440"/>
                </a:solidFill>
                <a:latin typeface="Poppins"/>
                <a:ea typeface="Poppins"/>
                <a:cs typeface="Poppins"/>
                <a:sym typeface="Poppins"/>
              </a:rPr>
              <a:t>MySQL: For database management to store user and health data.</a:t>
            </a:r>
          </a:p>
          <a:p>
            <a:pPr algn="l">
              <a:lnSpc>
                <a:spcPts val="3051"/>
              </a:lnSpc>
            </a:pPr>
          </a:p>
        </p:txBody>
      </p:sp>
      <p:grpSp>
        <p:nvGrpSpPr>
          <p:cNvPr name="Group 15" id="15"/>
          <p:cNvGrpSpPr/>
          <p:nvPr/>
        </p:nvGrpSpPr>
        <p:grpSpPr>
          <a:xfrm rot="0">
            <a:off x="11421386" y="-6336996"/>
            <a:ext cx="7954360" cy="795436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a:ln w="12700">
              <a:solidFill>
                <a:srgbClr val="000000"/>
              </a:solidFill>
            </a:ln>
          </p:spPr>
        </p:sp>
      </p:grpSp>
      <p:grpSp>
        <p:nvGrpSpPr>
          <p:cNvPr name="Group 17" id="17"/>
          <p:cNvGrpSpPr/>
          <p:nvPr/>
        </p:nvGrpSpPr>
        <p:grpSpPr>
          <a:xfrm rot="0">
            <a:off x="11421386" y="-6336996"/>
            <a:ext cx="7954360" cy="795436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alphaModFix amt="13000"/>
              </a:blip>
              <a:stretch>
                <a:fillRect l="-16666" t="0" r="-16666" b="0"/>
              </a:stretch>
            </a:blipFill>
          </p:spPr>
        </p:sp>
      </p:grpSp>
      <p:grpSp>
        <p:nvGrpSpPr>
          <p:cNvPr name="Group 19" id="19"/>
          <p:cNvGrpSpPr/>
          <p:nvPr/>
        </p:nvGrpSpPr>
        <p:grpSpPr>
          <a:xfrm rot="0">
            <a:off x="17428816" y="1385192"/>
            <a:ext cx="464345" cy="4643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21" id="21"/>
            <p:cNvSpPr txBox="true"/>
            <p:nvPr/>
          </p:nvSpPr>
          <p:spPr>
            <a:xfrm>
              <a:off x="76200" y="-28575"/>
              <a:ext cx="660400" cy="765175"/>
            </a:xfrm>
            <a:prstGeom prst="rect">
              <a:avLst/>
            </a:prstGeom>
          </p:spPr>
          <p:txBody>
            <a:bodyPr anchor="ctr" rtlCol="false" tIns="32547" lIns="32547" bIns="32547" rIns="32547"/>
            <a:lstStyle/>
            <a:p>
              <a:pPr algn="ctr">
                <a:lnSpc>
                  <a:spcPts val="3401"/>
                </a:lnSpc>
              </a:pPr>
            </a:p>
          </p:txBody>
        </p:sp>
      </p:grpSp>
      <p:grpSp>
        <p:nvGrpSpPr>
          <p:cNvPr name="Group 22" id="22"/>
          <p:cNvGrpSpPr/>
          <p:nvPr/>
        </p:nvGrpSpPr>
        <p:grpSpPr>
          <a:xfrm rot="0">
            <a:off x="1983519" y="9401106"/>
            <a:ext cx="464345" cy="46434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24" id="24"/>
            <p:cNvSpPr txBox="true"/>
            <p:nvPr/>
          </p:nvSpPr>
          <p:spPr>
            <a:xfrm>
              <a:off x="76200" y="-28575"/>
              <a:ext cx="660400" cy="765175"/>
            </a:xfrm>
            <a:prstGeom prst="rect">
              <a:avLst/>
            </a:prstGeom>
          </p:spPr>
          <p:txBody>
            <a:bodyPr anchor="ctr" rtlCol="false" tIns="32547" lIns="32547" bIns="32547" rIns="32547"/>
            <a:lstStyle/>
            <a:p>
              <a:pPr algn="ctr">
                <a:lnSpc>
                  <a:spcPts val="3401"/>
                </a:lnSpc>
              </a:pPr>
            </a:p>
          </p:txBody>
        </p:sp>
      </p:grpSp>
      <p:sp>
        <p:nvSpPr>
          <p:cNvPr name="TextBox 25" id="25"/>
          <p:cNvSpPr txBox="true"/>
          <p:nvPr/>
        </p:nvSpPr>
        <p:spPr>
          <a:xfrm rot="0">
            <a:off x="6513451" y="5539956"/>
            <a:ext cx="6008067" cy="4707637"/>
          </a:xfrm>
          <a:prstGeom prst="rect">
            <a:avLst/>
          </a:prstGeom>
        </p:spPr>
        <p:txBody>
          <a:bodyPr anchor="t" rtlCol="false" tIns="0" lIns="0" bIns="0" rIns="0">
            <a:spAutoFit/>
          </a:bodyPr>
          <a:lstStyle/>
          <a:p>
            <a:pPr algn="l">
              <a:lnSpc>
                <a:spcPts val="3401"/>
              </a:lnSpc>
              <a:spcBef>
                <a:spcPct val="0"/>
              </a:spcBef>
            </a:pPr>
            <a:r>
              <a:rPr lang="en-US" b="true" sz="2099">
                <a:solidFill>
                  <a:srgbClr val="000000"/>
                </a:solidFill>
                <a:latin typeface="Poppins Bold"/>
                <a:ea typeface="Poppins Bold"/>
                <a:cs typeface="Poppins Bold"/>
                <a:sym typeface="Poppins Bold"/>
              </a:rPr>
              <a:t>Blockchain Integration</a:t>
            </a:r>
          </a:p>
          <a:p>
            <a:pPr algn="l" marL="453387" indent="-226693" lvl="1">
              <a:lnSpc>
                <a:spcPts val="3401"/>
              </a:lnSpc>
              <a:buFont typeface="Arial"/>
              <a:buChar char="•"/>
            </a:pPr>
            <a:r>
              <a:rPr lang="en-US" sz="2099">
                <a:solidFill>
                  <a:srgbClr val="000000"/>
                </a:solidFill>
                <a:latin typeface="Poppins"/>
                <a:ea typeface="Poppins"/>
                <a:cs typeface="Poppins"/>
                <a:sym typeface="Poppins"/>
              </a:rPr>
              <a:t>Verbwire API: For integrating blockchain to ensure secure, tamper-proof storage of sensitive health data.</a:t>
            </a:r>
          </a:p>
          <a:p>
            <a:pPr algn="l">
              <a:lnSpc>
                <a:spcPts val="3401"/>
              </a:lnSpc>
            </a:pPr>
            <a:r>
              <a:rPr lang="en-US" b="true" sz="2099">
                <a:solidFill>
                  <a:srgbClr val="000000"/>
                </a:solidFill>
                <a:latin typeface="Poppins Bold"/>
                <a:ea typeface="Poppins Bold"/>
                <a:cs typeface="Poppins Bold"/>
                <a:sym typeface="Poppins Bold"/>
              </a:rPr>
              <a:t>Development Tools</a:t>
            </a:r>
          </a:p>
          <a:p>
            <a:pPr algn="l" marL="453387" indent="-226693" lvl="1">
              <a:lnSpc>
                <a:spcPts val="3401"/>
              </a:lnSpc>
              <a:buFont typeface="Arial"/>
              <a:buChar char="•"/>
            </a:pPr>
            <a:r>
              <a:rPr lang="en-US" sz="2099">
                <a:solidFill>
                  <a:srgbClr val="000000"/>
                </a:solidFill>
                <a:latin typeface="Poppins"/>
                <a:ea typeface="Poppins"/>
                <a:cs typeface="Poppins"/>
                <a:sym typeface="Poppins"/>
              </a:rPr>
              <a:t>phpMyAdmin: For managing the MySQL database.</a:t>
            </a:r>
          </a:p>
          <a:p>
            <a:pPr algn="l" marL="453387" indent="-226693" lvl="1">
              <a:lnSpc>
                <a:spcPts val="3401"/>
              </a:lnSpc>
              <a:buFont typeface="Arial"/>
              <a:buChar char="•"/>
            </a:pPr>
            <a:r>
              <a:rPr lang="en-US" sz="2099">
                <a:solidFill>
                  <a:srgbClr val="000000"/>
                </a:solidFill>
                <a:latin typeface="Poppins"/>
                <a:ea typeface="Poppins"/>
                <a:cs typeface="Poppins"/>
                <a:sym typeface="Poppins"/>
              </a:rPr>
              <a:t>XAMPP: For creating a local server environment.</a:t>
            </a:r>
          </a:p>
          <a:p>
            <a:pPr algn="l" marL="453387" indent="-226693" lvl="1">
              <a:lnSpc>
                <a:spcPts val="3401"/>
              </a:lnSpc>
              <a:buFont typeface="Arial"/>
              <a:buChar char="•"/>
            </a:pPr>
            <a:r>
              <a:rPr lang="en-US" sz="2099">
                <a:solidFill>
                  <a:srgbClr val="000000"/>
                </a:solidFill>
                <a:latin typeface="Poppins"/>
                <a:ea typeface="Poppins"/>
                <a:cs typeface="Poppins"/>
                <a:sym typeface="Poppins"/>
              </a:rPr>
              <a:t>VS Code: For efficient coding and debugging.</a:t>
            </a:r>
          </a:p>
        </p:txBody>
      </p:sp>
      <p:sp>
        <p:nvSpPr>
          <p:cNvPr name="Freeform 26" id="26"/>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4"/>
            <a:stretch>
              <a:fillRect l="0" t="0" r="0" b="0"/>
            </a:stretch>
          </a:blipFill>
        </p:spPr>
      </p:sp>
      <p:sp>
        <p:nvSpPr>
          <p:cNvPr name="Freeform 27" id="27"/>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5"/>
            <a:stretch>
              <a:fillRect l="0" t="0" r="0" b="0"/>
            </a:stretch>
          </a:blipFill>
        </p:spPr>
      </p:sp>
    </p:spTree>
  </p:cSld>
  <p:clrMapOvr>
    <a:masterClrMapping/>
  </p:clrMapOvr>
  <p:transition spd="slow">
    <p:cover dir="l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697432" y="2974685"/>
            <a:ext cx="1089861" cy="108986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DDFF"/>
            </a:solidFill>
          </p:spPr>
        </p:sp>
        <p:sp>
          <p:nvSpPr>
            <p:cNvPr name="TextBox 13" id="13"/>
            <p:cNvSpPr txBox="true"/>
            <p:nvPr/>
          </p:nvSpPr>
          <p:spPr>
            <a:xfrm>
              <a:off x="76200" y="-76200"/>
              <a:ext cx="660400" cy="812800"/>
            </a:xfrm>
            <a:prstGeom prst="rect">
              <a:avLst/>
            </a:prstGeom>
          </p:spPr>
          <p:txBody>
            <a:bodyPr anchor="ctr" rtlCol="false" tIns="50800" lIns="50800" bIns="50800" rIns="50800"/>
            <a:lstStyle/>
            <a:p>
              <a:pPr algn="ctr">
                <a:lnSpc>
                  <a:spcPts val="5184"/>
                </a:lnSpc>
              </a:pPr>
              <a:r>
                <a:rPr lang="en-US" sz="3200">
                  <a:solidFill>
                    <a:srgbClr val="FFFFFF"/>
                  </a:solidFill>
                  <a:latin typeface="Poppins"/>
                  <a:ea typeface="Poppins"/>
                  <a:cs typeface="Poppins"/>
                  <a:sym typeface="Poppins"/>
                </a:rPr>
                <a:t>01</a:t>
              </a:r>
            </a:p>
          </p:txBody>
        </p:sp>
      </p:grpSp>
      <p:grpSp>
        <p:nvGrpSpPr>
          <p:cNvPr name="Group 14" id="14"/>
          <p:cNvGrpSpPr/>
          <p:nvPr/>
        </p:nvGrpSpPr>
        <p:grpSpPr>
          <a:xfrm rot="0">
            <a:off x="1697432" y="4623208"/>
            <a:ext cx="1089861" cy="108986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1DB"/>
            </a:solidFill>
          </p:spPr>
        </p:sp>
        <p:sp>
          <p:nvSpPr>
            <p:cNvPr name="TextBox 16" id="16"/>
            <p:cNvSpPr txBox="true"/>
            <p:nvPr/>
          </p:nvSpPr>
          <p:spPr>
            <a:xfrm>
              <a:off x="76200" y="-76200"/>
              <a:ext cx="660400" cy="812800"/>
            </a:xfrm>
            <a:prstGeom prst="rect">
              <a:avLst/>
            </a:prstGeom>
          </p:spPr>
          <p:txBody>
            <a:bodyPr anchor="ctr" rtlCol="false" tIns="50800" lIns="50800" bIns="50800" rIns="50800"/>
            <a:lstStyle/>
            <a:p>
              <a:pPr algn="ctr">
                <a:lnSpc>
                  <a:spcPts val="5184"/>
                </a:lnSpc>
              </a:pPr>
              <a:r>
                <a:rPr lang="en-US" sz="3200">
                  <a:solidFill>
                    <a:srgbClr val="FFFFFF"/>
                  </a:solidFill>
                  <a:latin typeface="Poppins"/>
                  <a:ea typeface="Poppins"/>
                  <a:cs typeface="Poppins"/>
                  <a:sym typeface="Poppins"/>
                </a:rPr>
                <a:t>02</a:t>
              </a:r>
            </a:p>
          </p:txBody>
        </p:sp>
      </p:grpSp>
      <p:sp>
        <p:nvSpPr>
          <p:cNvPr name="TextBox 17" id="17"/>
          <p:cNvSpPr txBox="true"/>
          <p:nvPr/>
        </p:nvSpPr>
        <p:spPr>
          <a:xfrm rot="0">
            <a:off x="1697432" y="1771487"/>
            <a:ext cx="6902019" cy="72694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 Proposed Solution</a:t>
            </a:r>
          </a:p>
        </p:txBody>
      </p:sp>
      <p:sp>
        <p:nvSpPr>
          <p:cNvPr name="TextBox 18" id="18"/>
          <p:cNvSpPr txBox="true"/>
          <p:nvPr/>
        </p:nvSpPr>
        <p:spPr>
          <a:xfrm rot="0">
            <a:off x="3429445" y="3268097"/>
            <a:ext cx="5170006" cy="73774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Utilize blockchain for secure, immutable records.</a:t>
            </a:r>
          </a:p>
        </p:txBody>
      </p:sp>
      <p:sp>
        <p:nvSpPr>
          <p:cNvPr name="TextBox 19" id="19"/>
          <p:cNvSpPr txBox="true"/>
          <p:nvPr/>
        </p:nvSpPr>
        <p:spPr>
          <a:xfrm rot="0">
            <a:off x="3429445" y="4916478"/>
            <a:ext cx="5170006" cy="73774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Transparent tracking of loans, claims, and approvals.</a:t>
            </a:r>
          </a:p>
        </p:txBody>
      </p:sp>
      <p:sp>
        <p:nvSpPr>
          <p:cNvPr name="TextBox 20" id="20"/>
          <p:cNvSpPr txBox="true"/>
          <p:nvPr/>
        </p:nvSpPr>
        <p:spPr>
          <a:xfrm rot="0">
            <a:off x="3429445" y="6562852"/>
            <a:ext cx="5170006" cy="73774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Integration with a relational database for efficient data management.</a:t>
            </a:r>
          </a:p>
        </p:txBody>
      </p:sp>
      <p:grpSp>
        <p:nvGrpSpPr>
          <p:cNvPr name="Group 21" id="21"/>
          <p:cNvGrpSpPr/>
          <p:nvPr/>
        </p:nvGrpSpPr>
        <p:grpSpPr>
          <a:xfrm rot="0">
            <a:off x="1697432" y="6271731"/>
            <a:ext cx="1089861" cy="108986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9BD8"/>
            </a:solidFill>
          </p:spPr>
        </p:sp>
        <p:sp>
          <p:nvSpPr>
            <p:cNvPr name="TextBox 23" id="23"/>
            <p:cNvSpPr txBox="true"/>
            <p:nvPr/>
          </p:nvSpPr>
          <p:spPr>
            <a:xfrm>
              <a:off x="76200" y="-76200"/>
              <a:ext cx="660400" cy="812800"/>
            </a:xfrm>
            <a:prstGeom prst="rect">
              <a:avLst/>
            </a:prstGeom>
          </p:spPr>
          <p:txBody>
            <a:bodyPr anchor="ctr" rtlCol="false" tIns="50800" lIns="50800" bIns="50800" rIns="50800"/>
            <a:lstStyle/>
            <a:p>
              <a:pPr algn="ctr">
                <a:lnSpc>
                  <a:spcPts val="5184"/>
                </a:lnSpc>
              </a:pPr>
              <a:r>
                <a:rPr lang="en-US" sz="3200">
                  <a:solidFill>
                    <a:srgbClr val="FFFFFF"/>
                  </a:solidFill>
                  <a:latin typeface="Poppins"/>
                  <a:ea typeface="Poppins"/>
                  <a:cs typeface="Poppins"/>
                  <a:sym typeface="Poppins"/>
                </a:rPr>
                <a:t>03</a:t>
              </a:r>
            </a:p>
          </p:txBody>
        </p:sp>
      </p:grpSp>
      <p:grpSp>
        <p:nvGrpSpPr>
          <p:cNvPr name="Group 24" id="24"/>
          <p:cNvGrpSpPr/>
          <p:nvPr/>
        </p:nvGrpSpPr>
        <p:grpSpPr>
          <a:xfrm rot="0">
            <a:off x="8980451" y="-608367"/>
            <a:ext cx="9753861" cy="11503735"/>
            <a:chOff x="0" y="0"/>
            <a:chExt cx="963344" cy="1136171"/>
          </a:xfrm>
        </p:grpSpPr>
        <p:sp>
          <p:nvSpPr>
            <p:cNvPr name="Freeform 25" id="25"/>
            <p:cNvSpPr/>
            <p:nvPr/>
          </p:nvSpPr>
          <p:spPr>
            <a:xfrm flipH="false" flipV="false" rot="0">
              <a:off x="0" y="0"/>
              <a:ext cx="963344" cy="1136171"/>
            </a:xfrm>
            <a:custGeom>
              <a:avLst/>
              <a:gdLst/>
              <a:ahLst/>
              <a:cxnLst/>
              <a:rect r="r" b="b" t="t" l="l"/>
              <a:pathLst>
                <a:path h="1136171" w="963344">
                  <a:moveTo>
                    <a:pt x="18256" y="0"/>
                  </a:moveTo>
                  <a:lnTo>
                    <a:pt x="945089" y="0"/>
                  </a:lnTo>
                  <a:cubicBezTo>
                    <a:pt x="949930" y="0"/>
                    <a:pt x="954574" y="1923"/>
                    <a:pt x="957997" y="5347"/>
                  </a:cubicBezTo>
                  <a:cubicBezTo>
                    <a:pt x="961421" y="8771"/>
                    <a:pt x="963344" y="13414"/>
                    <a:pt x="963344" y="18256"/>
                  </a:cubicBezTo>
                  <a:lnTo>
                    <a:pt x="963344" y="1117916"/>
                  </a:lnTo>
                  <a:cubicBezTo>
                    <a:pt x="963344" y="1127998"/>
                    <a:pt x="955171" y="1136171"/>
                    <a:pt x="945089" y="1136171"/>
                  </a:cubicBezTo>
                  <a:lnTo>
                    <a:pt x="18256" y="1136171"/>
                  </a:lnTo>
                  <a:cubicBezTo>
                    <a:pt x="8173" y="1136171"/>
                    <a:pt x="0" y="1127998"/>
                    <a:pt x="0" y="1117916"/>
                  </a:cubicBezTo>
                  <a:lnTo>
                    <a:pt x="0" y="18256"/>
                  </a:lnTo>
                  <a:cubicBezTo>
                    <a:pt x="0" y="8173"/>
                    <a:pt x="8173" y="0"/>
                    <a:pt x="18256" y="0"/>
                  </a:cubicBezTo>
                  <a:close/>
                </a:path>
              </a:pathLst>
            </a:custGeom>
            <a:blipFill>
              <a:blip r:embed="rId2"/>
              <a:stretch>
                <a:fillRect l="-38510" t="0" r="-38510" b="0"/>
              </a:stretch>
            </a:blipFill>
          </p:spPr>
        </p:sp>
      </p:grpSp>
      <p:grpSp>
        <p:nvGrpSpPr>
          <p:cNvPr name="Group 26" id="26"/>
          <p:cNvGrpSpPr/>
          <p:nvPr/>
        </p:nvGrpSpPr>
        <p:grpSpPr>
          <a:xfrm rot="0">
            <a:off x="16479792" y="-870751"/>
            <a:ext cx="2585088" cy="258508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0DDFF">
                    <a:alpha val="100000"/>
                  </a:srgbClr>
                </a:gs>
                <a:gs pos="100000">
                  <a:srgbClr val="1C84E1">
                    <a:alpha val="100000"/>
                  </a:srgbClr>
                </a:gs>
              </a:gsLst>
              <a:lin ang="0"/>
            </a:gradFill>
          </p:spPr>
        </p:sp>
        <p:sp>
          <p:nvSpPr>
            <p:cNvPr name="TextBox 28" id="28"/>
            <p:cNvSpPr txBox="true"/>
            <p:nvPr/>
          </p:nvSpPr>
          <p:spPr>
            <a:xfrm>
              <a:off x="76200" y="-28575"/>
              <a:ext cx="660400" cy="765175"/>
            </a:xfrm>
            <a:prstGeom prst="rect">
              <a:avLst/>
            </a:prstGeom>
          </p:spPr>
          <p:txBody>
            <a:bodyPr anchor="ctr" rtlCol="false" tIns="32547" lIns="32547" bIns="32547" rIns="32547"/>
            <a:lstStyle/>
            <a:p>
              <a:pPr algn="ctr">
                <a:lnSpc>
                  <a:spcPts val="3401"/>
                </a:lnSpc>
              </a:pPr>
            </a:p>
          </p:txBody>
        </p:sp>
      </p:grpSp>
      <p:sp>
        <p:nvSpPr>
          <p:cNvPr name="TextBox 29" id="29"/>
          <p:cNvSpPr txBox="true"/>
          <p:nvPr/>
        </p:nvSpPr>
        <p:spPr>
          <a:xfrm rot="0">
            <a:off x="3429445" y="8274488"/>
            <a:ext cx="5551006" cy="737743"/>
          </a:xfrm>
          <a:prstGeom prst="rect">
            <a:avLst/>
          </a:prstGeom>
        </p:spPr>
        <p:txBody>
          <a:bodyPr anchor="t" rtlCol="false" tIns="0" lIns="0" bIns="0" rIns="0">
            <a:spAutoFit/>
          </a:bodyPr>
          <a:lstStyle/>
          <a:p>
            <a:pPr algn="l">
              <a:lnSpc>
                <a:spcPts val="2911"/>
              </a:lnSpc>
            </a:pPr>
            <a:r>
              <a:rPr lang="en-US" sz="2079">
                <a:solidFill>
                  <a:srgbClr val="020440"/>
                </a:solidFill>
                <a:latin typeface="Poppins"/>
                <a:ea typeface="Poppins"/>
                <a:cs typeface="Poppins"/>
                <a:sym typeface="Poppins"/>
              </a:rPr>
              <a:t>Enhanced user trust through decentralization.</a:t>
            </a:r>
          </a:p>
        </p:txBody>
      </p:sp>
      <p:grpSp>
        <p:nvGrpSpPr>
          <p:cNvPr name="Group 30" id="30"/>
          <p:cNvGrpSpPr/>
          <p:nvPr/>
        </p:nvGrpSpPr>
        <p:grpSpPr>
          <a:xfrm rot="0">
            <a:off x="1697432" y="7983367"/>
            <a:ext cx="1089861" cy="108986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9BD8"/>
            </a:solidFill>
          </p:spPr>
        </p:sp>
        <p:sp>
          <p:nvSpPr>
            <p:cNvPr name="TextBox 32" id="32"/>
            <p:cNvSpPr txBox="true"/>
            <p:nvPr/>
          </p:nvSpPr>
          <p:spPr>
            <a:xfrm>
              <a:off x="76200" y="-76200"/>
              <a:ext cx="660400" cy="812800"/>
            </a:xfrm>
            <a:prstGeom prst="rect">
              <a:avLst/>
            </a:prstGeom>
          </p:spPr>
          <p:txBody>
            <a:bodyPr anchor="ctr" rtlCol="false" tIns="50800" lIns="50800" bIns="50800" rIns="50800"/>
            <a:lstStyle/>
            <a:p>
              <a:pPr algn="ctr">
                <a:lnSpc>
                  <a:spcPts val="5184"/>
                </a:lnSpc>
              </a:pPr>
              <a:r>
                <a:rPr lang="en-US" sz="3200">
                  <a:solidFill>
                    <a:srgbClr val="FFFFFF"/>
                  </a:solidFill>
                  <a:latin typeface="Poppins"/>
                  <a:ea typeface="Poppins"/>
                  <a:cs typeface="Poppins"/>
                  <a:sym typeface="Poppins"/>
                </a:rPr>
                <a:t>04</a:t>
              </a:r>
            </a:p>
          </p:txBody>
        </p:sp>
      </p:grpSp>
      <p:sp>
        <p:nvSpPr>
          <p:cNvPr name="Freeform 33" id="33"/>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34" id="34"/>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755307" y="2775149"/>
            <a:ext cx="4544453" cy="3031840"/>
            <a:chOff x="0" y="0"/>
            <a:chExt cx="448835" cy="299441"/>
          </a:xfrm>
        </p:grpSpPr>
        <p:sp>
          <p:nvSpPr>
            <p:cNvPr name="Freeform 12" id="12"/>
            <p:cNvSpPr/>
            <p:nvPr/>
          </p:nvSpPr>
          <p:spPr>
            <a:xfrm flipH="false" flipV="false" rot="0">
              <a:off x="0" y="0"/>
              <a:ext cx="448835" cy="299441"/>
            </a:xfrm>
            <a:custGeom>
              <a:avLst/>
              <a:gdLst/>
              <a:ahLst/>
              <a:cxnLst/>
              <a:rect r="r" b="b" t="t" l="l"/>
              <a:pathLst>
                <a:path h="299441" w="448835">
                  <a:moveTo>
                    <a:pt x="39183" y="0"/>
                  </a:moveTo>
                  <a:lnTo>
                    <a:pt x="409652" y="0"/>
                  </a:lnTo>
                  <a:cubicBezTo>
                    <a:pt x="431292" y="0"/>
                    <a:pt x="448835" y="17543"/>
                    <a:pt x="448835" y="39183"/>
                  </a:cubicBezTo>
                  <a:lnTo>
                    <a:pt x="448835" y="260258"/>
                  </a:lnTo>
                  <a:cubicBezTo>
                    <a:pt x="448835" y="270650"/>
                    <a:pt x="444707" y="280616"/>
                    <a:pt x="437359" y="287965"/>
                  </a:cubicBezTo>
                  <a:cubicBezTo>
                    <a:pt x="430010" y="295313"/>
                    <a:pt x="420044" y="299441"/>
                    <a:pt x="409652" y="299441"/>
                  </a:cubicBezTo>
                  <a:lnTo>
                    <a:pt x="39183" y="299441"/>
                  </a:lnTo>
                  <a:cubicBezTo>
                    <a:pt x="28791" y="299441"/>
                    <a:pt x="18825" y="295313"/>
                    <a:pt x="11476" y="287965"/>
                  </a:cubicBezTo>
                  <a:cubicBezTo>
                    <a:pt x="4128" y="280616"/>
                    <a:pt x="0" y="270650"/>
                    <a:pt x="0" y="260258"/>
                  </a:cubicBezTo>
                  <a:lnTo>
                    <a:pt x="0" y="39183"/>
                  </a:lnTo>
                  <a:cubicBezTo>
                    <a:pt x="0" y="28791"/>
                    <a:pt x="4128" y="18825"/>
                    <a:pt x="11476" y="11476"/>
                  </a:cubicBezTo>
                  <a:cubicBezTo>
                    <a:pt x="18825" y="4128"/>
                    <a:pt x="28791" y="0"/>
                    <a:pt x="39183" y="0"/>
                  </a:cubicBezTo>
                  <a:close/>
                </a:path>
              </a:pathLst>
            </a:custGeom>
            <a:blipFill>
              <a:blip r:embed="rId2"/>
              <a:stretch>
                <a:fillRect l="-67" t="0" r="-67" b="0"/>
              </a:stretch>
            </a:blipFill>
          </p:spPr>
        </p:sp>
      </p:grpSp>
      <p:grpSp>
        <p:nvGrpSpPr>
          <p:cNvPr name="Group 13" id="13"/>
          <p:cNvGrpSpPr/>
          <p:nvPr/>
        </p:nvGrpSpPr>
        <p:grpSpPr>
          <a:xfrm rot="0">
            <a:off x="11844266" y="2775149"/>
            <a:ext cx="4544453" cy="3031840"/>
            <a:chOff x="0" y="0"/>
            <a:chExt cx="448835" cy="299441"/>
          </a:xfrm>
        </p:grpSpPr>
        <p:sp>
          <p:nvSpPr>
            <p:cNvPr name="Freeform 14" id="14"/>
            <p:cNvSpPr/>
            <p:nvPr/>
          </p:nvSpPr>
          <p:spPr>
            <a:xfrm flipH="false" flipV="false" rot="0">
              <a:off x="0" y="0"/>
              <a:ext cx="448835" cy="299441"/>
            </a:xfrm>
            <a:custGeom>
              <a:avLst/>
              <a:gdLst/>
              <a:ahLst/>
              <a:cxnLst/>
              <a:rect r="r" b="b" t="t" l="l"/>
              <a:pathLst>
                <a:path h="299441" w="448835">
                  <a:moveTo>
                    <a:pt x="39183" y="0"/>
                  </a:moveTo>
                  <a:lnTo>
                    <a:pt x="409652" y="0"/>
                  </a:lnTo>
                  <a:cubicBezTo>
                    <a:pt x="431292" y="0"/>
                    <a:pt x="448835" y="17543"/>
                    <a:pt x="448835" y="39183"/>
                  </a:cubicBezTo>
                  <a:lnTo>
                    <a:pt x="448835" y="260258"/>
                  </a:lnTo>
                  <a:cubicBezTo>
                    <a:pt x="448835" y="270650"/>
                    <a:pt x="444707" y="280616"/>
                    <a:pt x="437359" y="287965"/>
                  </a:cubicBezTo>
                  <a:cubicBezTo>
                    <a:pt x="430010" y="295313"/>
                    <a:pt x="420044" y="299441"/>
                    <a:pt x="409652" y="299441"/>
                  </a:cubicBezTo>
                  <a:lnTo>
                    <a:pt x="39183" y="299441"/>
                  </a:lnTo>
                  <a:cubicBezTo>
                    <a:pt x="28791" y="299441"/>
                    <a:pt x="18825" y="295313"/>
                    <a:pt x="11476" y="287965"/>
                  </a:cubicBezTo>
                  <a:cubicBezTo>
                    <a:pt x="4128" y="280616"/>
                    <a:pt x="0" y="270650"/>
                    <a:pt x="0" y="260258"/>
                  </a:cubicBezTo>
                  <a:lnTo>
                    <a:pt x="0" y="39183"/>
                  </a:lnTo>
                  <a:cubicBezTo>
                    <a:pt x="0" y="28791"/>
                    <a:pt x="4128" y="18825"/>
                    <a:pt x="11476" y="11476"/>
                  </a:cubicBezTo>
                  <a:cubicBezTo>
                    <a:pt x="18825" y="4128"/>
                    <a:pt x="28791" y="0"/>
                    <a:pt x="39183" y="0"/>
                  </a:cubicBezTo>
                  <a:close/>
                </a:path>
              </a:pathLst>
            </a:custGeom>
            <a:blipFill>
              <a:blip r:embed="rId3"/>
              <a:stretch>
                <a:fillRect l="-4237" t="0" r="0" b="0"/>
              </a:stretch>
            </a:blipFill>
          </p:spPr>
        </p:sp>
      </p:grpSp>
      <p:grpSp>
        <p:nvGrpSpPr>
          <p:cNvPr name="Group 15" id="15"/>
          <p:cNvGrpSpPr/>
          <p:nvPr/>
        </p:nvGrpSpPr>
        <p:grpSpPr>
          <a:xfrm rot="0">
            <a:off x="6871773" y="2775149"/>
            <a:ext cx="4544453" cy="3031840"/>
            <a:chOff x="0" y="0"/>
            <a:chExt cx="448835" cy="299441"/>
          </a:xfrm>
        </p:grpSpPr>
        <p:sp>
          <p:nvSpPr>
            <p:cNvPr name="Freeform 16" id="16"/>
            <p:cNvSpPr/>
            <p:nvPr/>
          </p:nvSpPr>
          <p:spPr>
            <a:xfrm flipH="false" flipV="false" rot="0">
              <a:off x="0" y="0"/>
              <a:ext cx="448835" cy="299441"/>
            </a:xfrm>
            <a:custGeom>
              <a:avLst/>
              <a:gdLst/>
              <a:ahLst/>
              <a:cxnLst/>
              <a:rect r="r" b="b" t="t" l="l"/>
              <a:pathLst>
                <a:path h="299441" w="448835">
                  <a:moveTo>
                    <a:pt x="39183" y="0"/>
                  </a:moveTo>
                  <a:lnTo>
                    <a:pt x="409652" y="0"/>
                  </a:lnTo>
                  <a:cubicBezTo>
                    <a:pt x="431292" y="0"/>
                    <a:pt x="448835" y="17543"/>
                    <a:pt x="448835" y="39183"/>
                  </a:cubicBezTo>
                  <a:lnTo>
                    <a:pt x="448835" y="260258"/>
                  </a:lnTo>
                  <a:cubicBezTo>
                    <a:pt x="448835" y="270650"/>
                    <a:pt x="444707" y="280616"/>
                    <a:pt x="437359" y="287965"/>
                  </a:cubicBezTo>
                  <a:cubicBezTo>
                    <a:pt x="430010" y="295313"/>
                    <a:pt x="420044" y="299441"/>
                    <a:pt x="409652" y="299441"/>
                  </a:cubicBezTo>
                  <a:lnTo>
                    <a:pt x="39183" y="299441"/>
                  </a:lnTo>
                  <a:cubicBezTo>
                    <a:pt x="28791" y="299441"/>
                    <a:pt x="18825" y="295313"/>
                    <a:pt x="11476" y="287965"/>
                  </a:cubicBezTo>
                  <a:cubicBezTo>
                    <a:pt x="4128" y="280616"/>
                    <a:pt x="0" y="270650"/>
                    <a:pt x="0" y="260258"/>
                  </a:cubicBezTo>
                  <a:lnTo>
                    <a:pt x="0" y="39183"/>
                  </a:lnTo>
                  <a:cubicBezTo>
                    <a:pt x="0" y="28791"/>
                    <a:pt x="4128" y="18825"/>
                    <a:pt x="11476" y="11476"/>
                  </a:cubicBezTo>
                  <a:cubicBezTo>
                    <a:pt x="18825" y="4128"/>
                    <a:pt x="28791" y="0"/>
                    <a:pt x="39183" y="0"/>
                  </a:cubicBezTo>
                  <a:close/>
                </a:path>
              </a:pathLst>
            </a:custGeom>
            <a:blipFill>
              <a:blip r:embed="rId4"/>
              <a:stretch>
                <a:fillRect l="-9302" t="0" r="-9302" b="0"/>
              </a:stretch>
            </a:blipFill>
          </p:spPr>
        </p:sp>
      </p:grpSp>
      <p:grpSp>
        <p:nvGrpSpPr>
          <p:cNvPr name="Group 17" id="17"/>
          <p:cNvGrpSpPr/>
          <p:nvPr/>
        </p:nvGrpSpPr>
        <p:grpSpPr>
          <a:xfrm rot="-10800000">
            <a:off x="1755307" y="6112352"/>
            <a:ext cx="4544453" cy="2254021"/>
            <a:chOff x="0" y="0"/>
            <a:chExt cx="1196893" cy="593652"/>
          </a:xfrm>
        </p:grpSpPr>
        <p:sp>
          <p:nvSpPr>
            <p:cNvPr name="Freeform 18" id="18"/>
            <p:cNvSpPr/>
            <p:nvPr/>
          </p:nvSpPr>
          <p:spPr>
            <a:xfrm flipH="false" flipV="false" rot="0">
              <a:off x="0" y="0"/>
              <a:ext cx="1196893" cy="593652"/>
            </a:xfrm>
            <a:custGeom>
              <a:avLst/>
              <a:gdLst/>
              <a:ahLst/>
              <a:cxnLst/>
              <a:rect r="r" b="b" t="t" l="l"/>
              <a:pathLst>
                <a:path h="593652" w="1196893">
                  <a:moveTo>
                    <a:pt x="91994" y="0"/>
                  </a:moveTo>
                  <a:lnTo>
                    <a:pt x="1104899" y="0"/>
                  </a:lnTo>
                  <a:cubicBezTo>
                    <a:pt x="1129297" y="0"/>
                    <a:pt x="1152696" y="9692"/>
                    <a:pt x="1169949" y="26944"/>
                  </a:cubicBezTo>
                  <a:cubicBezTo>
                    <a:pt x="1187201" y="44197"/>
                    <a:pt x="1196893" y="67596"/>
                    <a:pt x="1196893" y="91994"/>
                  </a:cubicBezTo>
                  <a:lnTo>
                    <a:pt x="1196893" y="501657"/>
                  </a:lnTo>
                  <a:cubicBezTo>
                    <a:pt x="1196893" y="526056"/>
                    <a:pt x="1187201" y="549455"/>
                    <a:pt x="1169949" y="566707"/>
                  </a:cubicBezTo>
                  <a:cubicBezTo>
                    <a:pt x="1152696" y="583959"/>
                    <a:pt x="1129297" y="593652"/>
                    <a:pt x="1104899" y="593652"/>
                  </a:cubicBezTo>
                  <a:lnTo>
                    <a:pt x="91994" y="593652"/>
                  </a:lnTo>
                  <a:cubicBezTo>
                    <a:pt x="67596" y="593652"/>
                    <a:pt x="44197" y="583959"/>
                    <a:pt x="26944" y="566707"/>
                  </a:cubicBezTo>
                  <a:cubicBezTo>
                    <a:pt x="9692" y="549455"/>
                    <a:pt x="0" y="526056"/>
                    <a:pt x="0" y="501657"/>
                  </a:cubicBezTo>
                  <a:lnTo>
                    <a:pt x="0" y="91994"/>
                  </a:lnTo>
                  <a:cubicBezTo>
                    <a:pt x="0" y="67596"/>
                    <a:pt x="9692" y="44197"/>
                    <a:pt x="26944" y="26944"/>
                  </a:cubicBezTo>
                  <a:cubicBezTo>
                    <a:pt x="44197" y="9692"/>
                    <a:pt x="67596" y="0"/>
                    <a:pt x="91994" y="0"/>
                  </a:cubicBezTo>
                  <a:close/>
                </a:path>
              </a:pathLst>
            </a:custGeom>
            <a:solidFill>
              <a:srgbClr val="0F4C7F"/>
            </a:solidFill>
          </p:spPr>
        </p:sp>
        <p:sp>
          <p:nvSpPr>
            <p:cNvPr name="TextBox 19" id="19"/>
            <p:cNvSpPr txBox="true"/>
            <p:nvPr/>
          </p:nvSpPr>
          <p:spPr>
            <a:xfrm>
              <a:off x="0" y="-104775"/>
              <a:ext cx="1196893" cy="698427"/>
            </a:xfrm>
            <a:prstGeom prst="rect">
              <a:avLst/>
            </a:prstGeom>
          </p:spPr>
          <p:txBody>
            <a:bodyPr anchor="ctr" rtlCol="false" tIns="50800" lIns="50800" bIns="50800" rIns="50800"/>
            <a:lstStyle/>
            <a:p>
              <a:pPr algn="ctr">
                <a:lnSpc>
                  <a:spcPts val="3401"/>
                </a:lnSpc>
              </a:pPr>
            </a:p>
          </p:txBody>
        </p:sp>
      </p:grpSp>
      <p:grpSp>
        <p:nvGrpSpPr>
          <p:cNvPr name="Group 20" id="20"/>
          <p:cNvGrpSpPr/>
          <p:nvPr/>
        </p:nvGrpSpPr>
        <p:grpSpPr>
          <a:xfrm rot="-10800000">
            <a:off x="6871773" y="6112352"/>
            <a:ext cx="4544453" cy="2254021"/>
            <a:chOff x="0" y="0"/>
            <a:chExt cx="1196893" cy="593652"/>
          </a:xfrm>
        </p:grpSpPr>
        <p:sp>
          <p:nvSpPr>
            <p:cNvPr name="Freeform 21" id="21"/>
            <p:cNvSpPr/>
            <p:nvPr/>
          </p:nvSpPr>
          <p:spPr>
            <a:xfrm flipH="false" flipV="false" rot="0">
              <a:off x="0" y="0"/>
              <a:ext cx="1196893" cy="593652"/>
            </a:xfrm>
            <a:custGeom>
              <a:avLst/>
              <a:gdLst/>
              <a:ahLst/>
              <a:cxnLst/>
              <a:rect r="r" b="b" t="t" l="l"/>
              <a:pathLst>
                <a:path h="593652" w="1196893">
                  <a:moveTo>
                    <a:pt x="91994" y="0"/>
                  </a:moveTo>
                  <a:lnTo>
                    <a:pt x="1104899" y="0"/>
                  </a:lnTo>
                  <a:cubicBezTo>
                    <a:pt x="1129297" y="0"/>
                    <a:pt x="1152696" y="9692"/>
                    <a:pt x="1169949" y="26944"/>
                  </a:cubicBezTo>
                  <a:cubicBezTo>
                    <a:pt x="1187201" y="44197"/>
                    <a:pt x="1196893" y="67596"/>
                    <a:pt x="1196893" y="91994"/>
                  </a:cubicBezTo>
                  <a:lnTo>
                    <a:pt x="1196893" y="501657"/>
                  </a:lnTo>
                  <a:cubicBezTo>
                    <a:pt x="1196893" y="526056"/>
                    <a:pt x="1187201" y="549455"/>
                    <a:pt x="1169949" y="566707"/>
                  </a:cubicBezTo>
                  <a:cubicBezTo>
                    <a:pt x="1152696" y="583959"/>
                    <a:pt x="1129297" y="593652"/>
                    <a:pt x="1104899" y="593652"/>
                  </a:cubicBezTo>
                  <a:lnTo>
                    <a:pt x="91994" y="593652"/>
                  </a:lnTo>
                  <a:cubicBezTo>
                    <a:pt x="67596" y="593652"/>
                    <a:pt x="44197" y="583959"/>
                    <a:pt x="26944" y="566707"/>
                  </a:cubicBezTo>
                  <a:cubicBezTo>
                    <a:pt x="9692" y="549455"/>
                    <a:pt x="0" y="526056"/>
                    <a:pt x="0" y="501657"/>
                  </a:cubicBezTo>
                  <a:lnTo>
                    <a:pt x="0" y="91994"/>
                  </a:lnTo>
                  <a:cubicBezTo>
                    <a:pt x="0" y="67596"/>
                    <a:pt x="9692" y="44197"/>
                    <a:pt x="26944" y="26944"/>
                  </a:cubicBezTo>
                  <a:cubicBezTo>
                    <a:pt x="44197" y="9692"/>
                    <a:pt x="67596" y="0"/>
                    <a:pt x="91994" y="0"/>
                  </a:cubicBezTo>
                  <a:close/>
                </a:path>
              </a:pathLst>
            </a:custGeom>
            <a:solidFill>
              <a:srgbClr val="1E7ACB"/>
            </a:solidFill>
          </p:spPr>
        </p:sp>
        <p:sp>
          <p:nvSpPr>
            <p:cNvPr name="TextBox 22" id="22"/>
            <p:cNvSpPr txBox="true"/>
            <p:nvPr/>
          </p:nvSpPr>
          <p:spPr>
            <a:xfrm>
              <a:off x="0" y="-104775"/>
              <a:ext cx="1196893" cy="698427"/>
            </a:xfrm>
            <a:prstGeom prst="rect">
              <a:avLst/>
            </a:prstGeom>
          </p:spPr>
          <p:txBody>
            <a:bodyPr anchor="ctr" rtlCol="false" tIns="50800" lIns="50800" bIns="50800" rIns="50800"/>
            <a:lstStyle/>
            <a:p>
              <a:pPr algn="ctr">
                <a:lnSpc>
                  <a:spcPts val="3401"/>
                </a:lnSpc>
              </a:pPr>
            </a:p>
          </p:txBody>
        </p:sp>
      </p:grpSp>
      <p:grpSp>
        <p:nvGrpSpPr>
          <p:cNvPr name="Group 23" id="23"/>
          <p:cNvGrpSpPr/>
          <p:nvPr/>
        </p:nvGrpSpPr>
        <p:grpSpPr>
          <a:xfrm rot="-10800000">
            <a:off x="11844266" y="6112352"/>
            <a:ext cx="4544453" cy="2254021"/>
            <a:chOff x="0" y="0"/>
            <a:chExt cx="1196893" cy="593652"/>
          </a:xfrm>
        </p:grpSpPr>
        <p:sp>
          <p:nvSpPr>
            <p:cNvPr name="Freeform 24" id="24"/>
            <p:cNvSpPr/>
            <p:nvPr/>
          </p:nvSpPr>
          <p:spPr>
            <a:xfrm flipH="false" flipV="false" rot="0">
              <a:off x="0" y="0"/>
              <a:ext cx="1196893" cy="593652"/>
            </a:xfrm>
            <a:custGeom>
              <a:avLst/>
              <a:gdLst/>
              <a:ahLst/>
              <a:cxnLst/>
              <a:rect r="r" b="b" t="t" l="l"/>
              <a:pathLst>
                <a:path h="593652" w="1196893">
                  <a:moveTo>
                    <a:pt x="91994" y="0"/>
                  </a:moveTo>
                  <a:lnTo>
                    <a:pt x="1104899" y="0"/>
                  </a:lnTo>
                  <a:cubicBezTo>
                    <a:pt x="1129297" y="0"/>
                    <a:pt x="1152696" y="9692"/>
                    <a:pt x="1169949" y="26944"/>
                  </a:cubicBezTo>
                  <a:cubicBezTo>
                    <a:pt x="1187201" y="44197"/>
                    <a:pt x="1196893" y="67596"/>
                    <a:pt x="1196893" y="91994"/>
                  </a:cubicBezTo>
                  <a:lnTo>
                    <a:pt x="1196893" y="501657"/>
                  </a:lnTo>
                  <a:cubicBezTo>
                    <a:pt x="1196893" y="526056"/>
                    <a:pt x="1187201" y="549455"/>
                    <a:pt x="1169949" y="566707"/>
                  </a:cubicBezTo>
                  <a:cubicBezTo>
                    <a:pt x="1152696" y="583959"/>
                    <a:pt x="1129297" y="593652"/>
                    <a:pt x="1104899" y="593652"/>
                  </a:cubicBezTo>
                  <a:lnTo>
                    <a:pt x="91994" y="593652"/>
                  </a:lnTo>
                  <a:cubicBezTo>
                    <a:pt x="67596" y="593652"/>
                    <a:pt x="44197" y="583959"/>
                    <a:pt x="26944" y="566707"/>
                  </a:cubicBezTo>
                  <a:cubicBezTo>
                    <a:pt x="9692" y="549455"/>
                    <a:pt x="0" y="526056"/>
                    <a:pt x="0" y="501657"/>
                  </a:cubicBezTo>
                  <a:lnTo>
                    <a:pt x="0" y="91994"/>
                  </a:lnTo>
                  <a:cubicBezTo>
                    <a:pt x="0" y="67596"/>
                    <a:pt x="9692" y="44197"/>
                    <a:pt x="26944" y="26944"/>
                  </a:cubicBezTo>
                  <a:cubicBezTo>
                    <a:pt x="44197" y="9692"/>
                    <a:pt x="67596" y="0"/>
                    <a:pt x="91994" y="0"/>
                  </a:cubicBezTo>
                  <a:close/>
                </a:path>
              </a:pathLst>
            </a:custGeom>
            <a:solidFill>
              <a:srgbClr val="2BB1DB"/>
            </a:solidFill>
          </p:spPr>
        </p:sp>
        <p:sp>
          <p:nvSpPr>
            <p:cNvPr name="TextBox 25" id="25"/>
            <p:cNvSpPr txBox="true"/>
            <p:nvPr/>
          </p:nvSpPr>
          <p:spPr>
            <a:xfrm>
              <a:off x="0" y="-104775"/>
              <a:ext cx="1196893" cy="698427"/>
            </a:xfrm>
            <a:prstGeom prst="rect">
              <a:avLst/>
            </a:prstGeom>
          </p:spPr>
          <p:txBody>
            <a:bodyPr anchor="ctr" rtlCol="false" tIns="50800" lIns="50800" bIns="50800" rIns="50800"/>
            <a:lstStyle/>
            <a:p>
              <a:pPr algn="ctr">
                <a:lnSpc>
                  <a:spcPts val="3401"/>
                </a:lnSpc>
              </a:pPr>
            </a:p>
          </p:txBody>
        </p:sp>
      </p:grpSp>
      <p:sp>
        <p:nvSpPr>
          <p:cNvPr name="TextBox 26" id="26"/>
          <p:cNvSpPr txBox="true"/>
          <p:nvPr/>
        </p:nvSpPr>
        <p:spPr>
          <a:xfrm rot="0">
            <a:off x="1899280" y="1085850"/>
            <a:ext cx="6660657" cy="72694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Features</a:t>
            </a:r>
          </a:p>
        </p:txBody>
      </p:sp>
      <p:sp>
        <p:nvSpPr>
          <p:cNvPr name="TextBox 27" id="27"/>
          <p:cNvSpPr txBox="true"/>
          <p:nvPr/>
        </p:nvSpPr>
        <p:spPr>
          <a:xfrm rot="0">
            <a:off x="1899280" y="8565642"/>
            <a:ext cx="5790076" cy="349758"/>
          </a:xfrm>
          <a:prstGeom prst="rect">
            <a:avLst/>
          </a:prstGeom>
        </p:spPr>
        <p:txBody>
          <a:bodyPr anchor="t" rtlCol="false" tIns="0" lIns="0" bIns="0" rIns="0">
            <a:spAutoFit/>
          </a:bodyPr>
          <a:lstStyle/>
          <a:p>
            <a:pPr algn="l">
              <a:lnSpc>
                <a:spcPts val="2771"/>
              </a:lnSpc>
            </a:pPr>
            <a:r>
              <a:rPr lang="en-US" sz="1979" i="true">
                <a:solidFill>
                  <a:srgbClr val="020440"/>
                </a:solidFill>
                <a:latin typeface="Poppins Italics"/>
                <a:ea typeface="Poppins Italics"/>
                <a:cs typeface="Poppins Italics"/>
                <a:sym typeface="Poppins Italics"/>
              </a:rPr>
              <a:t>User Accounts: Secure registration and login.</a:t>
            </a:r>
          </a:p>
        </p:txBody>
      </p:sp>
      <p:sp>
        <p:nvSpPr>
          <p:cNvPr name="TextBox 28" id="28"/>
          <p:cNvSpPr txBox="true"/>
          <p:nvPr/>
        </p:nvSpPr>
        <p:spPr>
          <a:xfrm rot="0">
            <a:off x="1904033" y="6311813"/>
            <a:ext cx="3739015" cy="1721358"/>
          </a:xfrm>
          <a:prstGeom prst="rect">
            <a:avLst/>
          </a:prstGeom>
        </p:spPr>
        <p:txBody>
          <a:bodyPr anchor="t" rtlCol="false" tIns="0" lIns="0" bIns="0" rIns="0">
            <a:spAutoFit/>
          </a:bodyPr>
          <a:lstStyle/>
          <a:p>
            <a:pPr algn="l">
              <a:lnSpc>
                <a:spcPts val="2771"/>
              </a:lnSpc>
            </a:pPr>
            <a:r>
              <a:rPr lang="en-US" sz="1979">
                <a:solidFill>
                  <a:srgbClr val="FFFFFF"/>
                </a:solidFill>
                <a:latin typeface="Poppins"/>
                <a:ea typeface="Poppins"/>
                <a:cs typeface="Poppins"/>
                <a:sym typeface="Poppins"/>
              </a:rPr>
              <a:t>Loan Management:</a:t>
            </a:r>
          </a:p>
          <a:p>
            <a:pPr algn="ctr" marL="427482" indent="-213741" lvl="1">
              <a:lnSpc>
                <a:spcPts val="2771"/>
              </a:lnSpc>
              <a:buFont typeface="Arial"/>
              <a:buChar char="•"/>
            </a:pPr>
            <a:r>
              <a:rPr lang="en-US" sz="1979">
                <a:solidFill>
                  <a:srgbClr val="FFFFFF"/>
                </a:solidFill>
                <a:latin typeface="Poppins"/>
                <a:ea typeface="Poppins"/>
                <a:cs typeface="Poppins"/>
                <a:sym typeface="Poppins"/>
              </a:rPr>
              <a:t>Apply for loans with document uploads.</a:t>
            </a:r>
          </a:p>
          <a:p>
            <a:pPr algn="ctr" marL="427482" indent="-213741" lvl="1">
              <a:lnSpc>
                <a:spcPts val="2771"/>
              </a:lnSpc>
              <a:buFont typeface="Arial"/>
              <a:buChar char="•"/>
            </a:pPr>
            <a:r>
              <a:rPr lang="en-US" sz="1979">
                <a:solidFill>
                  <a:srgbClr val="FFFFFF"/>
                </a:solidFill>
                <a:latin typeface="Poppins"/>
                <a:ea typeface="Poppins"/>
                <a:cs typeface="Poppins"/>
                <a:sym typeface="Poppins"/>
              </a:rPr>
              <a:t>Transparent status tracking</a:t>
            </a:r>
          </a:p>
        </p:txBody>
      </p:sp>
      <p:sp>
        <p:nvSpPr>
          <p:cNvPr name="TextBox 29" id="29"/>
          <p:cNvSpPr txBox="true"/>
          <p:nvPr/>
        </p:nvSpPr>
        <p:spPr>
          <a:xfrm rot="0">
            <a:off x="7509435" y="6215634"/>
            <a:ext cx="2933578" cy="2064258"/>
          </a:xfrm>
          <a:prstGeom prst="rect">
            <a:avLst/>
          </a:prstGeom>
        </p:spPr>
        <p:txBody>
          <a:bodyPr anchor="t" rtlCol="false" tIns="0" lIns="0" bIns="0" rIns="0">
            <a:spAutoFit/>
          </a:bodyPr>
          <a:lstStyle/>
          <a:p>
            <a:pPr algn="l">
              <a:lnSpc>
                <a:spcPts val="2771"/>
              </a:lnSpc>
            </a:pPr>
            <a:r>
              <a:rPr lang="en-US" sz="1979">
                <a:solidFill>
                  <a:srgbClr val="FFFFFF"/>
                </a:solidFill>
                <a:latin typeface="Poppins"/>
                <a:ea typeface="Poppins"/>
                <a:cs typeface="Poppins"/>
                <a:sym typeface="Poppins"/>
              </a:rPr>
              <a:t>Claims Processing:</a:t>
            </a:r>
          </a:p>
          <a:p>
            <a:pPr algn="l" marL="427482" indent="-213741" lvl="1">
              <a:lnSpc>
                <a:spcPts val="2771"/>
              </a:lnSpc>
              <a:buFont typeface="Arial"/>
              <a:buChar char="•"/>
            </a:pPr>
            <a:r>
              <a:rPr lang="en-US" sz="1979">
                <a:solidFill>
                  <a:srgbClr val="FFFFFF"/>
                </a:solidFill>
                <a:latin typeface="Poppins"/>
                <a:ea typeface="Poppins"/>
                <a:cs typeface="Poppins"/>
                <a:sym typeface="Poppins"/>
              </a:rPr>
              <a:t>Submit claims with supporting documents.</a:t>
            </a:r>
          </a:p>
          <a:p>
            <a:pPr algn="l" marL="427482" indent="-213741" lvl="1">
              <a:lnSpc>
                <a:spcPts val="2771"/>
              </a:lnSpc>
              <a:buFont typeface="Arial"/>
              <a:buChar char="•"/>
            </a:pPr>
            <a:r>
              <a:rPr lang="en-US" sz="1979">
                <a:solidFill>
                  <a:srgbClr val="FFFFFF"/>
                </a:solidFill>
                <a:latin typeface="Poppins"/>
                <a:ea typeface="Poppins"/>
                <a:cs typeface="Poppins"/>
                <a:sym typeface="Poppins"/>
              </a:rPr>
              <a:t>Automated status updates.</a:t>
            </a:r>
          </a:p>
        </p:txBody>
      </p:sp>
      <p:sp>
        <p:nvSpPr>
          <p:cNvPr name="TextBox 30" id="30"/>
          <p:cNvSpPr txBox="true"/>
          <p:nvPr/>
        </p:nvSpPr>
        <p:spPr>
          <a:xfrm rot="0">
            <a:off x="12649704" y="6521559"/>
            <a:ext cx="2933578" cy="1035558"/>
          </a:xfrm>
          <a:prstGeom prst="rect">
            <a:avLst/>
          </a:prstGeom>
        </p:spPr>
        <p:txBody>
          <a:bodyPr anchor="t" rtlCol="false" tIns="0" lIns="0" bIns="0" rIns="0">
            <a:spAutoFit/>
          </a:bodyPr>
          <a:lstStyle/>
          <a:p>
            <a:pPr algn="ctr">
              <a:lnSpc>
                <a:spcPts val="2771"/>
              </a:lnSpc>
            </a:pPr>
            <a:r>
              <a:rPr lang="en-US" sz="1979">
                <a:solidFill>
                  <a:srgbClr val="FFFFFF"/>
                </a:solidFill>
                <a:latin typeface="Poppins"/>
                <a:ea typeface="Poppins"/>
                <a:cs typeface="Poppins"/>
                <a:sym typeface="Poppins"/>
              </a:rPr>
              <a:t>Blockchain Integration:</a:t>
            </a:r>
          </a:p>
          <a:p>
            <a:pPr algn="l" marL="427482" indent="-213741" lvl="1">
              <a:lnSpc>
                <a:spcPts val="2771"/>
              </a:lnSpc>
              <a:buFont typeface="Arial"/>
              <a:buChar char="•"/>
            </a:pPr>
            <a:r>
              <a:rPr lang="en-US" sz="1979">
                <a:solidFill>
                  <a:srgbClr val="FFFFFF"/>
                </a:solidFill>
                <a:latin typeface="Poppins"/>
                <a:ea typeface="Poppins"/>
                <a:cs typeface="Poppins"/>
                <a:sym typeface="Poppins"/>
              </a:rPr>
              <a:t>Ensures data integrity and trust.</a:t>
            </a:r>
          </a:p>
        </p:txBody>
      </p:sp>
      <p:sp>
        <p:nvSpPr>
          <p:cNvPr name="Freeform 31" id="31"/>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5"/>
            <a:stretch>
              <a:fillRect l="0" t="0" r="0" b="0"/>
            </a:stretch>
          </a:blipFill>
        </p:spPr>
      </p:sp>
      <p:sp>
        <p:nvSpPr>
          <p:cNvPr name="Freeform 32" id="32"/>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6"/>
            <a:stretch>
              <a:fillRect l="0" t="0" r="0" b="0"/>
            </a:stretch>
          </a:blipFill>
        </p:spPr>
      </p:sp>
    </p:spTree>
  </p:cSld>
  <p:clrMapOvr>
    <a:masterClrMapping/>
  </p:clrMapOvr>
  <p:transition spd="slow">
    <p:cover dir="l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1398781" y="1028700"/>
            <a:ext cx="8045617" cy="8229600"/>
            <a:chOff x="0" y="0"/>
            <a:chExt cx="794629" cy="812800"/>
          </a:xfrm>
        </p:grpSpPr>
        <p:sp>
          <p:nvSpPr>
            <p:cNvPr name="Freeform 12" id="12"/>
            <p:cNvSpPr/>
            <p:nvPr/>
          </p:nvSpPr>
          <p:spPr>
            <a:xfrm flipH="false" flipV="false" rot="0">
              <a:off x="0" y="0"/>
              <a:ext cx="794629" cy="812800"/>
            </a:xfrm>
            <a:custGeom>
              <a:avLst/>
              <a:gdLst/>
              <a:ahLst/>
              <a:cxnLst/>
              <a:rect r="r" b="b" t="t" l="l"/>
              <a:pathLst>
                <a:path h="812800" w="794629">
                  <a:moveTo>
                    <a:pt x="22132" y="0"/>
                  </a:moveTo>
                  <a:lnTo>
                    <a:pt x="772497" y="0"/>
                  </a:lnTo>
                  <a:cubicBezTo>
                    <a:pt x="784720" y="0"/>
                    <a:pt x="794629" y="9909"/>
                    <a:pt x="794629" y="22132"/>
                  </a:cubicBezTo>
                  <a:lnTo>
                    <a:pt x="794629" y="790668"/>
                  </a:lnTo>
                  <a:cubicBezTo>
                    <a:pt x="794629" y="802891"/>
                    <a:pt x="784720" y="812800"/>
                    <a:pt x="772497" y="812800"/>
                  </a:cubicBezTo>
                  <a:lnTo>
                    <a:pt x="22132" y="812800"/>
                  </a:lnTo>
                  <a:cubicBezTo>
                    <a:pt x="9909" y="812800"/>
                    <a:pt x="0" y="802891"/>
                    <a:pt x="0" y="790668"/>
                  </a:cubicBezTo>
                  <a:lnTo>
                    <a:pt x="0" y="22132"/>
                  </a:lnTo>
                  <a:cubicBezTo>
                    <a:pt x="0" y="9909"/>
                    <a:pt x="9909" y="0"/>
                    <a:pt x="22132" y="0"/>
                  </a:cubicBezTo>
                  <a:close/>
                </a:path>
              </a:pathLst>
            </a:custGeom>
            <a:blipFill>
              <a:blip r:embed="rId2"/>
              <a:stretch>
                <a:fillRect l="-26763" t="0" r="-26763" b="0"/>
              </a:stretch>
            </a:blipFill>
          </p:spPr>
        </p:sp>
      </p:grpSp>
      <p:grpSp>
        <p:nvGrpSpPr>
          <p:cNvPr name="Group 13" id="13"/>
          <p:cNvGrpSpPr/>
          <p:nvPr/>
        </p:nvGrpSpPr>
        <p:grpSpPr>
          <a:xfrm rot="-10800000">
            <a:off x="7581611" y="4633139"/>
            <a:ext cx="11073087" cy="1324228"/>
            <a:chOff x="0" y="0"/>
            <a:chExt cx="2916369" cy="348768"/>
          </a:xfrm>
        </p:grpSpPr>
        <p:sp>
          <p:nvSpPr>
            <p:cNvPr name="Freeform 14" id="14"/>
            <p:cNvSpPr/>
            <p:nvPr/>
          </p:nvSpPr>
          <p:spPr>
            <a:xfrm flipH="false" flipV="false" rot="0">
              <a:off x="0" y="0"/>
              <a:ext cx="2916368" cy="348768"/>
            </a:xfrm>
            <a:custGeom>
              <a:avLst/>
              <a:gdLst/>
              <a:ahLst/>
              <a:cxnLst/>
              <a:rect r="r" b="b" t="t" l="l"/>
              <a:pathLst>
                <a:path h="348768" w="2916368">
                  <a:moveTo>
                    <a:pt x="37755" y="0"/>
                  </a:moveTo>
                  <a:lnTo>
                    <a:pt x="2878614" y="0"/>
                  </a:lnTo>
                  <a:cubicBezTo>
                    <a:pt x="2899465" y="0"/>
                    <a:pt x="2916368" y="16903"/>
                    <a:pt x="2916368" y="37755"/>
                  </a:cubicBezTo>
                  <a:lnTo>
                    <a:pt x="2916368" y="311013"/>
                  </a:lnTo>
                  <a:cubicBezTo>
                    <a:pt x="2916368" y="321026"/>
                    <a:pt x="2912391" y="330629"/>
                    <a:pt x="2905310" y="337710"/>
                  </a:cubicBezTo>
                  <a:cubicBezTo>
                    <a:pt x="2898230" y="344790"/>
                    <a:pt x="2888627" y="348768"/>
                    <a:pt x="2878614" y="348768"/>
                  </a:cubicBezTo>
                  <a:lnTo>
                    <a:pt x="37755" y="348768"/>
                  </a:lnTo>
                  <a:cubicBezTo>
                    <a:pt x="16903" y="348768"/>
                    <a:pt x="0" y="331864"/>
                    <a:pt x="0" y="311013"/>
                  </a:cubicBezTo>
                  <a:lnTo>
                    <a:pt x="0" y="37755"/>
                  </a:lnTo>
                  <a:cubicBezTo>
                    <a:pt x="0" y="16903"/>
                    <a:pt x="16903" y="0"/>
                    <a:pt x="37755" y="0"/>
                  </a:cubicBezTo>
                  <a:close/>
                </a:path>
              </a:pathLst>
            </a:custGeom>
            <a:gradFill rotWithShape="true">
              <a:gsLst>
                <a:gs pos="0">
                  <a:srgbClr val="20DDFF">
                    <a:alpha val="100000"/>
                  </a:srgbClr>
                </a:gs>
                <a:gs pos="100000">
                  <a:srgbClr val="1C84E1">
                    <a:alpha val="100000"/>
                  </a:srgbClr>
                </a:gs>
              </a:gsLst>
              <a:lin ang="0"/>
            </a:gradFill>
          </p:spPr>
        </p:sp>
        <p:sp>
          <p:nvSpPr>
            <p:cNvPr name="TextBox 15" id="15"/>
            <p:cNvSpPr txBox="true"/>
            <p:nvPr/>
          </p:nvSpPr>
          <p:spPr>
            <a:xfrm>
              <a:off x="0" y="-104775"/>
              <a:ext cx="2916369" cy="453543"/>
            </a:xfrm>
            <a:prstGeom prst="rect">
              <a:avLst/>
            </a:prstGeom>
          </p:spPr>
          <p:txBody>
            <a:bodyPr anchor="ctr" rtlCol="false" tIns="50800" lIns="50800" bIns="50800" rIns="50800"/>
            <a:lstStyle/>
            <a:p>
              <a:pPr algn="ctr">
                <a:lnSpc>
                  <a:spcPts val="3401"/>
                </a:lnSpc>
              </a:pPr>
            </a:p>
          </p:txBody>
        </p:sp>
      </p:grpSp>
      <p:sp>
        <p:nvSpPr>
          <p:cNvPr name="TextBox 16" id="16"/>
          <p:cNvSpPr txBox="true"/>
          <p:nvPr/>
        </p:nvSpPr>
        <p:spPr>
          <a:xfrm rot="0">
            <a:off x="9740637" y="301752"/>
            <a:ext cx="6755034" cy="726948"/>
          </a:xfrm>
          <a:prstGeom prst="rect">
            <a:avLst/>
          </a:prstGeom>
        </p:spPr>
        <p:txBody>
          <a:bodyPr anchor="t" rtlCol="false" tIns="0" lIns="0" bIns="0" rIns="0">
            <a:spAutoFit/>
          </a:bodyPr>
          <a:lstStyle/>
          <a:p>
            <a:pPr algn="l">
              <a:lnSpc>
                <a:spcPts val="5615"/>
              </a:lnSpc>
            </a:pPr>
            <a:r>
              <a:rPr lang="en-US" sz="5199">
                <a:solidFill>
                  <a:srgbClr val="020440"/>
                </a:solidFill>
                <a:latin typeface="Shrikhand"/>
                <a:ea typeface="Shrikhand"/>
                <a:cs typeface="Shrikhand"/>
                <a:sym typeface="Shrikhand"/>
              </a:rPr>
              <a:t>Workflow</a:t>
            </a:r>
          </a:p>
        </p:txBody>
      </p:sp>
      <p:sp>
        <p:nvSpPr>
          <p:cNvPr name="TextBox 17" id="17"/>
          <p:cNvSpPr txBox="true"/>
          <p:nvPr/>
        </p:nvSpPr>
        <p:spPr>
          <a:xfrm rot="0">
            <a:off x="9929134" y="1074890"/>
            <a:ext cx="6566538" cy="3271393"/>
          </a:xfrm>
          <a:prstGeom prst="rect">
            <a:avLst/>
          </a:prstGeom>
        </p:spPr>
        <p:txBody>
          <a:bodyPr anchor="t" rtlCol="false" tIns="0" lIns="0" bIns="0" rIns="0">
            <a:spAutoFit/>
          </a:bodyPr>
          <a:lstStyle/>
          <a:p>
            <a:pPr algn="l" marL="449071" indent="-224536" lvl="1">
              <a:lnSpc>
                <a:spcPts val="2911"/>
              </a:lnSpc>
              <a:buFont typeface="Arial"/>
              <a:buChar char="•"/>
            </a:pPr>
            <a:r>
              <a:rPr lang="en-US" sz="2079">
                <a:solidFill>
                  <a:srgbClr val="020440"/>
                </a:solidFill>
                <a:latin typeface="Poppins"/>
                <a:ea typeface="Poppins"/>
                <a:cs typeface="Poppins"/>
                <a:sym typeface="Poppins"/>
              </a:rPr>
              <a:t>Step 1: User registers and logs in.</a:t>
            </a:r>
          </a:p>
          <a:p>
            <a:pPr algn="l" marL="449071" indent="-224536" lvl="1">
              <a:lnSpc>
                <a:spcPts val="2911"/>
              </a:lnSpc>
              <a:buFont typeface="Arial"/>
              <a:buChar char="•"/>
            </a:pPr>
            <a:r>
              <a:rPr lang="en-US" sz="2079">
                <a:solidFill>
                  <a:srgbClr val="020440"/>
                </a:solidFill>
                <a:latin typeface="Poppins"/>
                <a:ea typeface="Poppins"/>
                <a:cs typeface="Poppins"/>
                <a:sym typeface="Poppins"/>
              </a:rPr>
              <a:t>Step 2: User applies for loans or submits claims.</a:t>
            </a:r>
          </a:p>
          <a:p>
            <a:pPr algn="l" marL="449071" indent="-224536" lvl="1">
              <a:lnSpc>
                <a:spcPts val="2911"/>
              </a:lnSpc>
              <a:buFont typeface="Arial"/>
              <a:buChar char="•"/>
            </a:pPr>
            <a:r>
              <a:rPr lang="en-US" sz="2079">
                <a:solidFill>
                  <a:srgbClr val="020440"/>
                </a:solidFill>
                <a:latin typeface="Poppins"/>
                <a:ea typeface="Poppins"/>
                <a:cs typeface="Poppins"/>
                <a:sym typeface="Poppins"/>
              </a:rPr>
              <a:t>Step 3: Data is stored in MySQL and verified via blockchain.</a:t>
            </a:r>
          </a:p>
          <a:p>
            <a:pPr algn="l" marL="449071" indent="-224536" lvl="1">
              <a:lnSpc>
                <a:spcPts val="2911"/>
              </a:lnSpc>
              <a:buFont typeface="Arial"/>
              <a:buChar char="•"/>
            </a:pPr>
            <a:r>
              <a:rPr lang="en-US" sz="2079">
                <a:solidFill>
                  <a:srgbClr val="020440"/>
                </a:solidFill>
                <a:latin typeface="Poppins"/>
                <a:ea typeface="Poppins"/>
                <a:cs typeface="Poppins"/>
                <a:sym typeface="Poppins"/>
              </a:rPr>
              <a:t>Step 4: Admin reviews and updates statuses.</a:t>
            </a:r>
          </a:p>
          <a:p>
            <a:pPr algn="l" marL="449071" indent="-224536" lvl="1">
              <a:lnSpc>
                <a:spcPts val="2911"/>
              </a:lnSpc>
              <a:buFont typeface="Arial"/>
              <a:buChar char="•"/>
            </a:pPr>
            <a:r>
              <a:rPr lang="en-US" sz="2079">
                <a:solidFill>
                  <a:srgbClr val="020440"/>
                </a:solidFill>
                <a:latin typeface="Poppins"/>
                <a:ea typeface="Poppins"/>
                <a:cs typeface="Poppins"/>
                <a:sym typeface="Poppins"/>
              </a:rPr>
              <a:t>Step 5: Blockchain ensures immutable records.</a:t>
            </a:r>
          </a:p>
          <a:p>
            <a:pPr algn="l">
              <a:lnSpc>
                <a:spcPts val="2911"/>
              </a:lnSpc>
            </a:pPr>
          </a:p>
        </p:txBody>
      </p:sp>
      <p:sp>
        <p:nvSpPr>
          <p:cNvPr name="TextBox 18" id="18"/>
          <p:cNvSpPr txBox="true"/>
          <p:nvPr/>
        </p:nvSpPr>
        <p:spPr>
          <a:xfrm rot="0">
            <a:off x="10292122" y="6331077"/>
            <a:ext cx="7330166" cy="2927223"/>
          </a:xfrm>
          <a:prstGeom prst="rect">
            <a:avLst/>
          </a:prstGeom>
        </p:spPr>
        <p:txBody>
          <a:bodyPr anchor="t" rtlCol="false" tIns="0" lIns="0" bIns="0" rIns="0">
            <a:spAutoFit/>
          </a:bodyPr>
          <a:lstStyle/>
          <a:p>
            <a:pPr algn="l" marL="449071" indent="-224536" lvl="1">
              <a:lnSpc>
                <a:spcPts val="2911"/>
              </a:lnSpc>
              <a:buFont typeface="Arial"/>
              <a:buChar char="•"/>
            </a:pPr>
            <a:r>
              <a:rPr lang="en-US" sz="2079">
                <a:solidFill>
                  <a:srgbClr val="020440"/>
                </a:solidFill>
                <a:latin typeface="Poppins"/>
                <a:ea typeface="Poppins"/>
                <a:cs typeface="Poppins"/>
                <a:sym typeface="Poppins"/>
              </a:rPr>
              <a:t>Security: Blockchain ensures tamper-proof records.</a:t>
            </a:r>
          </a:p>
          <a:p>
            <a:pPr algn="l" marL="449071" indent="-224536" lvl="1">
              <a:lnSpc>
                <a:spcPts val="2911"/>
              </a:lnSpc>
              <a:buFont typeface="Arial"/>
              <a:buChar char="•"/>
            </a:pPr>
            <a:r>
              <a:rPr lang="en-US" sz="2079">
                <a:solidFill>
                  <a:srgbClr val="020440"/>
                </a:solidFill>
                <a:latin typeface="Poppins"/>
                <a:ea typeface="Poppins"/>
                <a:cs typeface="Poppins"/>
                <a:sym typeface="Poppins"/>
              </a:rPr>
              <a:t>Transparency: Users can track their applications in real-time.</a:t>
            </a:r>
          </a:p>
          <a:p>
            <a:pPr algn="l" marL="449071" indent="-224536" lvl="1">
              <a:lnSpc>
                <a:spcPts val="2911"/>
              </a:lnSpc>
              <a:buFont typeface="Arial"/>
              <a:buChar char="•"/>
            </a:pPr>
            <a:r>
              <a:rPr lang="en-US" sz="2079">
                <a:solidFill>
                  <a:srgbClr val="020440"/>
                </a:solidFill>
                <a:latin typeface="Poppins"/>
                <a:ea typeface="Poppins"/>
                <a:cs typeface="Poppins"/>
                <a:sym typeface="Poppins"/>
              </a:rPr>
              <a:t>Efficiency: Automated workflows reduce processing time.</a:t>
            </a:r>
          </a:p>
          <a:p>
            <a:pPr algn="l" marL="449071" indent="-224536" lvl="1">
              <a:lnSpc>
                <a:spcPts val="2911"/>
              </a:lnSpc>
              <a:buFont typeface="Arial"/>
              <a:buChar char="•"/>
            </a:pPr>
            <a:r>
              <a:rPr lang="en-US" sz="2079">
                <a:solidFill>
                  <a:srgbClr val="020440"/>
                </a:solidFill>
                <a:latin typeface="Poppins"/>
                <a:ea typeface="Poppins"/>
                <a:cs typeface="Poppins"/>
                <a:sym typeface="Poppins"/>
              </a:rPr>
              <a:t>Scalability: Can handle increasing user data with ease.</a:t>
            </a:r>
          </a:p>
          <a:p>
            <a:pPr algn="l">
              <a:lnSpc>
                <a:spcPts val="3051"/>
              </a:lnSpc>
            </a:pPr>
          </a:p>
        </p:txBody>
      </p:sp>
      <p:sp>
        <p:nvSpPr>
          <p:cNvPr name="TextBox 19" id="19"/>
          <p:cNvSpPr txBox="true"/>
          <p:nvPr/>
        </p:nvSpPr>
        <p:spPr>
          <a:xfrm rot="0">
            <a:off x="8045357" y="4988230"/>
            <a:ext cx="7330166" cy="547370"/>
          </a:xfrm>
          <a:prstGeom prst="rect">
            <a:avLst/>
          </a:prstGeom>
        </p:spPr>
        <p:txBody>
          <a:bodyPr anchor="t" rtlCol="false" tIns="0" lIns="0" bIns="0" rIns="0">
            <a:spAutoFit/>
          </a:bodyPr>
          <a:lstStyle/>
          <a:p>
            <a:pPr algn="l">
              <a:lnSpc>
                <a:spcPts val="4480"/>
              </a:lnSpc>
            </a:pPr>
            <a:r>
              <a:rPr lang="en-US" sz="3200">
                <a:solidFill>
                  <a:srgbClr val="FFFFFF"/>
                </a:solidFill>
                <a:latin typeface="Shrikhand"/>
                <a:ea typeface="Shrikhand"/>
                <a:cs typeface="Shrikhand"/>
                <a:sym typeface="Shrikhand"/>
              </a:rPr>
              <a:t>Benefits of Our Solution</a:t>
            </a:r>
          </a:p>
        </p:txBody>
      </p:sp>
      <p:sp>
        <p:nvSpPr>
          <p:cNvPr name="Freeform 20" id="20"/>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3"/>
            <a:stretch>
              <a:fillRect l="0" t="0" r="0" b="0"/>
            </a:stretch>
          </a:blipFill>
        </p:spPr>
      </p:sp>
      <p:sp>
        <p:nvSpPr>
          <p:cNvPr name="Freeform 21" id="21"/>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4"/>
            <a:stretch>
              <a:fillRect l="0" t="0" r="0" b="0"/>
            </a:stretch>
          </a:blipFill>
        </p:spPr>
      </p:sp>
    </p:spTree>
  </p:cSld>
  <p:clrMapOvr>
    <a:masterClrMapping/>
  </p:clrMapOvr>
  <p:transition spd="slow">
    <p:cover dir="l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1C2B"/>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11" id="11"/>
          <p:cNvGrpSpPr/>
          <p:nvPr/>
        </p:nvGrpSpPr>
        <p:grpSpPr>
          <a:xfrm rot="0">
            <a:off x="8249608" y="0"/>
            <a:ext cx="10038392" cy="10287000"/>
            <a:chOff x="0" y="0"/>
            <a:chExt cx="2643856" cy="2709333"/>
          </a:xfrm>
        </p:grpSpPr>
        <p:sp>
          <p:nvSpPr>
            <p:cNvPr name="Freeform 12" id="12"/>
            <p:cNvSpPr/>
            <p:nvPr/>
          </p:nvSpPr>
          <p:spPr>
            <a:xfrm flipH="false" flipV="false" rot="0">
              <a:off x="0" y="0"/>
              <a:ext cx="2643856" cy="2709333"/>
            </a:xfrm>
            <a:custGeom>
              <a:avLst/>
              <a:gdLst/>
              <a:ahLst/>
              <a:cxnLst/>
              <a:rect r="r" b="b" t="t" l="l"/>
              <a:pathLst>
                <a:path h="2709333" w="2643856">
                  <a:moveTo>
                    <a:pt x="0" y="0"/>
                  </a:moveTo>
                  <a:lnTo>
                    <a:pt x="2643856" y="0"/>
                  </a:lnTo>
                  <a:lnTo>
                    <a:pt x="2643856" y="2709333"/>
                  </a:lnTo>
                  <a:lnTo>
                    <a:pt x="0" y="2709333"/>
                  </a:lnTo>
                  <a:close/>
                </a:path>
              </a:pathLst>
            </a:custGeom>
            <a:solidFill>
              <a:srgbClr val="020440"/>
            </a:solidFill>
          </p:spPr>
        </p:sp>
        <p:sp>
          <p:nvSpPr>
            <p:cNvPr name="TextBox 13" id="13"/>
            <p:cNvSpPr txBox="true"/>
            <p:nvPr/>
          </p:nvSpPr>
          <p:spPr>
            <a:xfrm>
              <a:off x="0" y="-104775"/>
              <a:ext cx="2643856" cy="2814108"/>
            </a:xfrm>
            <a:prstGeom prst="rect">
              <a:avLst/>
            </a:prstGeom>
          </p:spPr>
          <p:txBody>
            <a:bodyPr anchor="ctr" rtlCol="false" tIns="50800" lIns="50800" bIns="50800" rIns="50800"/>
            <a:lstStyle/>
            <a:p>
              <a:pPr algn="ctr">
                <a:lnSpc>
                  <a:spcPts val="3401"/>
                </a:lnSpc>
              </a:pPr>
            </a:p>
          </p:txBody>
        </p:sp>
      </p:grpSp>
      <p:sp>
        <p:nvSpPr>
          <p:cNvPr name="Freeform 14" id="14"/>
          <p:cNvSpPr/>
          <p:nvPr/>
        </p:nvSpPr>
        <p:spPr>
          <a:xfrm flipH="false" flipV="false" rot="0">
            <a:off x="413183" y="2199330"/>
            <a:ext cx="3793950" cy="5836708"/>
          </a:xfrm>
          <a:custGeom>
            <a:avLst/>
            <a:gdLst/>
            <a:ahLst/>
            <a:cxnLst/>
            <a:rect r="r" b="b" t="t" l="l"/>
            <a:pathLst>
              <a:path h="5836708" w="3793950">
                <a:moveTo>
                  <a:pt x="0" y="0"/>
                </a:moveTo>
                <a:lnTo>
                  <a:pt x="3793950" y="0"/>
                </a:lnTo>
                <a:lnTo>
                  <a:pt x="3793950" y="5836708"/>
                </a:lnTo>
                <a:lnTo>
                  <a:pt x="0" y="5836708"/>
                </a:lnTo>
                <a:lnTo>
                  <a:pt x="0" y="0"/>
                </a:lnTo>
                <a:close/>
              </a:path>
            </a:pathLst>
          </a:custGeom>
          <a:blipFill>
            <a:blip r:embed="rId2"/>
            <a:stretch>
              <a:fillRect l="-119064" t="-15601" r="-115701" b="0"/>
            </a:stretch>
          </a:blipFill>
        </p:spPr>
      </p:sp>
      <p:sp>
        <p:nvSpPr>
          <p:cNvPr name="Freeform 15" id="15"/>
          <p:cNvSpPr/>
          <p:nvPr/>
        </p:nvSpPr>
        <p:spPr>
          <a:xfrm flipH="false" flipV="false" rot="0">
            <a:off x="8772081" y="1625458"/>
            <a:ext cx="9396063" cy="2459956"/>
          </a:xfrm>
          <a:custGeom>
            <a:avLst/>
            <a:gdLst/>
            <a:ahLst/>
            <a:cxnLst/>
            <a:rect r="r" b="b" t="t" l="l"/>
            <a:pathLst>
              <a:path h="2459956" w="9396063">
                <a:moveTo>
                  <a:pt x="0" y="0"/>
                </a:moveTo>
                <a:lnTo>
                  <a:pt x="9396063" y="0"/>
                </a:lnTo>
                <a:lnTo>
                  <a:pt x="9396063" y="2459957"/>
                </a:lnTo>
                <a:lnTo>
                  <a:pt x="0" y="2459957"/>
                </a:lnTo>
                <a:lnTo>
                  <a:pt x="0" y="0"/>
                </a:lnTo>
                <a:close/>
              </a:path>
            </a:pathLst>
          </a:custGeom>
          <a:blipFill>
            <a:blip r:embed="rId3"/>
            <a:stretch>
              <a:fillRect l="0" t="-20100" r="0" b="-91887"/>
            </a:stretch>
          </a:blipFill>
        </p:spPr>
      </p:sp>
      <p:sp>
        <p:nvSpPr>
          <p:cNvPr name="Freeform 16" id="16"/>
          <p:cNvSpPr/>
          <p:nvPr/>
        </p:nvSpPr>
        <p:spPr>
          <a:xfrm flipH="false" flipV="false" rot="0">
            <a:off x="8369464" y="4542615"/>
            <a:ext cx="9798680" cy="5557469"/>
          </a:xfrm>
          <a:custGeom>
            <a:avLst/>
            <a:gdLst/>
            <a:ahLst/>
            <a:cxnLst/>
            <a:rect r="r" b="b" t="t" l="l"/>
            <a:pathLst>
              <a:path h="5557469" w="9798680">
                <a:moveTo>
                  <a:pt x="0" y="0"/>
                </a:moveTo>
                <a:lnTo>
                  <a:pt x="9798680" y="0"/>
                </a:lnTo>
                <a:lnTo>
                  <a:pt x="9798680" y="5557469"/>
                </a:lnTo>
                <a:lnTo>
                  <a:pt x="0" y="5557469"/>
                </a:lnTo>
                <a:lnTo>
                  <a:pt x="0" y="0"/>
                </a:lnTo>
                <a:close/>
              </a:path>
            </a:pathLst>
          </a:custGeom>
          <a:blipFill>
            <a:blip r:embed="rId4"/>
            <a:stretch>
              <a:fillRect l="-7852" t="-2502" r="-1837" b="0"/>
            </a:stretch>
          </a:blipFill>
        </p:spPr>
      </p:sp>
      <p:sp>
        <p:nvSpPr>
          <p:cNvPr name="Freeform 17" id="17"/>
          <p:cNvSpPr/>
          <p:nvPr/>
        </p:nvSpPr>
        <p:spPr>
          <a:xfrm flipH="false" flipV="false" rot="0">
            <a:off x="3789055" y="3668420"/>
            <a:ext cx="4306322" cy="4996716"/>
          </a:xfrm>
          <a:custGeom>
            <a:avLst/>
            <a:gdLst/>
            <a:ahLst/>
            <a:cxnLst/>
            <a:rect r="r" b="b" t="t" l="l"/>
            <a:pathLst>
              <a:path h="4996716" w="4306322">
                <a:moveTo>
                  <a:pt x="0" y="0"/>
                </a:moveTo>
                <a:lnTo>
                  <a:pt x="4306322" y="0"/>
                </a:lnTo>
                <a:lnTo>
                  <a:pt x="4306322" y="4996715"/>
                </a:lnTo>
                <a:lnTo>
                  <a:pt x="0" y="4996715"/>
                </a:lnTo>
                <a:lnTo>
                  <a:pt x="0" y="0"/>
                </a:lnTo>
                <a:close/>
              </a:path>
            </a:pathLst>
          </a:custGeom>
          <a:blipFill>
            <a:blip r:embed="rId5"/>
            <a:stretch>
              <a:fillRect l="-124890" t="-40301" r="-125461" b="-20106"/>
            </a:stretch>
          </a:blipFill>
        </p:spPr>
      </p:sp>
      <p:sp>
        <p:nvSpPr>
          <p:cNvPr name="TextBox 18" id="18"/>
          <p:cNvSpPr txBox="true"/>
          <p:nvPr/>
        </p:nvSpPr>
        <p:spPr>
          <a:xfrm rot="0">
            <a:off x="8369464" y="688961"/>
            <a:ext cx="7149843" cy="726948"/>
          </a:xfrm>
          <a:prstGeom prst="rect">
            <a:avLst/>
          </a:prstGeom>
        </p:spPr>
        <p:txBody>
          <a:bodyPr anchor="t" rtlCol="false" tIns="0" lIns="0" bIns="0" rIns="0">
            <a:spAutoFit/>
          </a:bodyPr>
          <a:lstStyle/>
          <a:p>
            <a:pPr algn="l">
              <a:lnSpc>
                <a:spcPts val="5615"/>
              </a:lnSpc>
            </a:pPr>
            <a:r>
              <a:rPr lang="en-US" sz="5199">
                <a:solidFill>
                  <a:srgbClr val="FFFFFF"/>
                </a:solidFill>
                <a:latin typeface="Shrikhand"/>
                <a:ea typeface="Shrikhand"/>
                <a:cs typeface="Shrikhand"/>
                <a:sym typeface="Shrikhand"/>
              </a:rPr>
              <a:t>System Screenshots</a:t>
            </a:r>
          </a:p>
        </p:txBody>
      </p:sp>
      <p:sp>
        <p:nvSpPr>
          <p:cNvPr name="Freeform 19" id="19"/>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6"/>
            <a:stretch>
              <a:fillRect l="0" t="0" r="0" b="0"/>
            </a:stretch>
          </a:blipFill>
        </p:spPr>
      </p:sp>
      <p:sp>
        <p:nvSpPr>
          <p:cNvPr name="Freeform 20" id="20"/>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7"/>
            <a:stretch>
              <a:fillRect l="0" t="0" r="0" b="0"/>
            </a:stretch>
          </a:blipFill>
        </p:spPr>
      </p:sp>
    </p:spTree>
  </p:cSld>
  <p:clrMapOvr>
    <a:masterClrMapping/>
  </p:clrMapOvr>
  <p:transition spd="slow">
    <p:cover dir="l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0440"/>
        </a:solidFill>
      </p:bgPr>
    </p:bg>
    <p:spTree>
      <p:nvGrpSpPr>
        <p:cNvPr id="1" name=""/>
        <p:cNvGrpSpPr/>
        <p:nvPr/>
      </p:nvGrpSpPr>
      <p:grpSpPr>
        <a:xfrm>
          <a:off x="0" y="0"/>
          <a:ext cx="0" cy="0"/>
          <a:chOff x="0" y="0"/>
          <a:chExt cx="0" cy="0"/>
        </a:xfrm>
      </p:grpSpPr>
      <p:grpSp>
        <p:nvGrpSpPr>
          <p:cNvPr name="Group 2" id="2"/>
          <p:cNvGrpSpPr/>
          <p:nvPr/>
        </p:nvGrpSpPr>
        <p:grpSpPr>
          <a:xfrm rot="0">
            <a:off x="413183" y="9121463"/>
            <a:ext cx="136837" cy="13683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5" id="5"/>
          <p:cNvGrpSpPr/>
          <p:nvPr/>
        </p:nvGrpSpPr>
        <p:grpSpPr>
          <a:xfrm rot="0">
            <a:off x="413183" y="8824880"/>
            <a:ext cx="136837" cy="13683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grpSp>
        <p:nvGrpSpPr>
          <p:cNvPr name="Group 8" id="8"/>
          <p:cNvGrpSpPr/>
          <p:nvPr/>
        </p:nvGrpSpPr>
        <p:grpSpPr>
          <a:xfrm rot="0">
            <a:off x="413183" y="8528298"/>
            <a:ext cx="136837" cy="1368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28575"/>
              <a:ext cx="660400" cy="765175"/>
            </a:xfrm>
            <a:prstGeom prst="rect">
              <a:avLst/>
            </a:prstGeom>
          </p:spPr>
          <p:txBody>
            <a:bodyPr anchor="ctr" rtlCol="false" tIns="50800" lIns="50800" bIns="50800" rIns="50800"/>
            <a:lstStyle/>
            <a:p>
              <a:pPr algn="ctr">
                <a:lnSpc>
                  <a:spcPts val="3401"/>
                </a:lnSpc>
              </a:pPr>
            </a:p>
          </p:txBody>
        </p:sp>
      </p:grpSp>
      <p:sp>
        <p:nvSpPr>
          <p:cNvPr name="Freeform 11" id="11"/>
          <p:cNvSpPr/>
          <p:nvPr/>
        </p:nvSpPr>
        <p:spPr>
          <a:xfrm flipH="false" flipV="false" rot="0">
            <a:off x="550020" y="1682548"/>
            <a:ext cx="12265414" cy="2995253"/>
          </a:xfrm>
          <a:custGeom>
            <a:avLst/>
            <a:gdLst/>
            <a:ahLst/>
            <a:cxnLst/>
            <a:rect r="r" b="b" t="t" l="l"/>
            <a:pathLst>
              <a:path h="2995253" w="12265414">
                <a:moveTo>
                  <a:pt x="0" y="0"/>
                </a:moveTo>
                <a:lnTo>
                  <a:pt x="12265415" y="0"/>
                </a:lnTo>
                <a:lnTo>
                  <a:pt x="12265415" y="2995252"/>
                </a:lnTo>
                <a:lnTo>
                  <a:pt x="0" y="2995252"/>
                </a:lnTo>
                <a:lnTo>
                  <a:pt x="0" y="0"/>
                </a:lnTo>
                <a:close/>
              </a:path>
            </a:pathLst>
          </a:custGeom>
          <a:blipFill>
            <a:blip r:embed="rId2"/>
            <a:stretch>
              <a:fillRect l="0" t="-25504" r="0" b="-92039"/>
            </a:stretch>
          </a:blipFill>
        </p:spPr>
      </p:sp>
      <p:sp>
        <p:nvSpPr>
          <p:cNvPr name="Freeform 12" id="12"/>
          <p:cNvSpPr/>
          <p:nvPr/>
        </p:nvSpPr>
        <p:spPr>
          <a:xfrm flipH="false" flipV="false" rot="0">
            <a:off x="5543005" y="6067268"/>
            <a:ext cx="12469562" cy="2894449"/>
          </a:xfrm>
          <a:custGeom>
            <a:avLst/>
            <a:gdLst/>
            <a:ahLst/>
            <a:cxnLst/>
            <a:rect r="r" b="b" t="t" l="l"/>
            <a:pathLst>
              <a:path h="2894449" w="12469562">
                <a:moveTo>
                  <a:pt x="0" y="0"/>
                </a:moveTo>
                <a:lnTo>
                  <a:pt x="12469562" y="0"/>
                </a:lnTo>
                <a:lnTo>
                  <a:pt x="12469562" y="2894450"/>
                </a:lnTo>
                <a:lnTo>
                  <a:pt x="0" y="2894450"/>
                </a:lnTo>
                <a:lnTo>
                  <a:pt x="0" y="0"/>
                </a:lnTo>
                <a:close/>
              </a:path>
            </a:pathLst>
          </a:custGeom>
          <a:blipFill>
            <a:blip r:embed="rId3"/>
            <a:stretch>
              <a:fillRect l="0" t="-24499" r="0" b="-103829"/>
            </a:stretch>
          </a:blipFill>
        </p:spPr>
      </p:sp>
      <p:sp>
        <p:nvSpPr>
          <p:cNvPr name="TextBox 13" id="13"/>
          <p:cNvSpPr txBox="true"/>
          <p:nvPr/>
        </p:nvSpPr>
        <p:spPr>
          <a:xfrm rot="0">
            <a:off x="1457542" y="281248"/>
            <a:ext cx="9435801" cy="936625"/>
          </a:xfrm>
          <a:prstGeom prst="rect">
            <a:avLst/>
          </a:prstGeom>
        </p:spPr>
        <p:txBody>
          <a:bodyPr anchor="t" rtlCol="false" tIns="0" lIns="0" bIns="0" rIns="0">
            <a:spAutoFit/>
          </a:bodyPr>
          <a:lstStyle/>
          <a:p>
            <a:pPr algn="ctr">
              <a:lnSpc>
                <a:spcPts val="7699"/>
              </a:lnSpc>
            </a:pPr>
            <a:r>
              <a:rPr lang="en-US" sz="5499">
                <a:solidFill>
                  <a:srgbClr val="FFFFFF"/>
                </a:solidFill>
                <a:latin typeface="Shrikhand"/>
                <a:ea typeface="Shrikhand"/>
                <a:cs typeface="Shrikhand"/>
                <a:sym typeface="Shrikhand"/>
              </a:rPr>
              <a:t>System Screenshots</a:t>
            </a:r>
          </a:p>
        </p:txBody>
      </p:sp>
      <p:sp>
        <p:nvSpPr>
          <p:cNvPr name="Freeform 14" id="14"/>
          <p:cNvSpPr/>
          <p:nvPr/>
        </p:nvSpPr>
        <p:spPr>
          <a:xfrm flipH="false" flipV="false" rot="0">
            <a:off x="383651" y="163375"/>
            <a:ext cx="3163403" cy="1006150"/>
          </a:xfrm>
          <a:custGeom>
            <a:avLst/>
            <a:gdLst/>
            <a:ahLst/>
            <a:cxnLst/>
            <a:rect r="r" b="b" t="t" l="l"/>
            <a:pathLst>
              <a:path h="1006150" w="3163403">
                <a:moveTo>
                  <a:pt x="0" y="0"/>
                </a:moveTo>
                <a:lnTo>
                  <a:pt x="3163404" y="0"/>
                </a:lnTo>
                <a:lnTo>
                  <a:pt x="3163404" y="1006150"/>
                </a:lnTo>
                <a:lnTo>
                  <a:pt x="0" y="1006150"/>
                </a:lnTo>
                <a:lnTo>
                  <a:pt x="0" y="0"/>
                </a:lnTo>
                <a:close/>
              </a:path>
            </a:pathLst>
          </a:custGeom>
          <a:blipFill>
            <a:blip r:embed="rId4"/>
            <a:stretch>
              <a:fillRect l="0" t="0" r="0" b="0"/>
            </a:stretch>
          </a:blipFill>
        </p:spPr>
      </p:sp>
      <p:sp>
        <p:nvSpPr>
          <p:cNvPr name="Freeform 15" id="15"/>
          <p:cNvSpPr/>
          <p:nvPr/>
        </p:nvSpPr>
        <p:spPr>
          <a:xfrm flipH="false" flipV="false" rot="0">
            <a:off x="16139192" y="334726"/>
            <a:ext cx="1696880" cy="834800"/>
          </a:xfrm>
          <a:custGeom>
            <a:avLst/>
            <a:gdLst/>
            <a:ahLst/>
            <a:cxnLst/>
            <a:rect r="r" b="b" t="t" l="l"/>
            <a:pathLst>
              <a:path h="834800" w="1696880">
                <a:moveTo>
                  <a:pt x="0" y="0"/>
                </a:moveTo>
                <a:lnTo>
                  <a:pt x="1696880" y="0"/>
                </a:lnTo>
                <a:lnTo>
                  <a:pt x="1696880" y="834799"/>
                </a:lnTo>
                <a:lnTo>
                  <a:pt x="0" y="834799"/>
                </a:lnTo>
                <a:lnTo>
                  <a:pt x="0" y="0"/>
                </a:lnTo>
                <a:close/>
              </a:path>
            </a:pathLst>
          </a:custGeom>
          <a:blipFill>
            <a:blip r:embed="rId5"/>
            <a:stretch>
              <a:fillRect l="0" t="0" r="0" b="0"/>
            </a:stretch>
          </a:blipFill>
        </p:spPr>
      </p:sp>
    </p:spTree>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DAGbghOeEUc</dc:identifier>
  <dcterms:modified xsi:type="dcterms:W3CDTF">2011-08-01T06:04:30Z</dcterms:modified>
  <cp:revision>1</cp:revision>
  <dc:title>blockchain</dc:title>
</cp:coreProperties>
</file>